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9" r:id="rId3"/>
    <p:sldId id="269" r:id="rId4"/>
    <p:sldId id="264" r:id="rId5"/>
    <p:sldId id="265" r:id="rId6"/>
    <p:sldId id="260" r:id="rId7"/>
    <p:sldId id="261" r:id="rId8"/>
    <p:sldId id="266" r:id="rId9"/>
    <p:sldId id="275" r:id="rId10"/>
    <p:sldId id="271" r:id="rId11"/>
    <p:sldId id="270" r:id="rId12"/>
    <p:sldId id="272"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653" autoAdjust="0"/>
  </p:normalViewPr>
  <p:slideViewPr>
    <p:cSldViewPr>
      <p:cViewPr>
        <p:scale>
          <a:sx n="64" d="100"/>
          <a:sy n="64" d="100"/>
        </p:scale>
        <p:origin x="-2608" y="-3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F1B181-DFDA-4EF3-AFA9-06E9362DFABB}" type="doc">
      <dgm:prSet loTypeId="urn:microsoft.com/office/officeart/2005/8/layout/radial4" loCatId="relationship" qsTypeId="urn:microsoft.com/office/officeart/2005/8/quickstyle/simple1" qsCatId="simple" csTypeId="urn:microsoft.com/office/officeart/2005/8/colors/colorful2" csCatId="colorful" phldr="1"/>
      <dgm:spPr/>
      <dgm:t>
        <a:bodyPr/>
        <a:lstStyle/>
        <a:p>
          <a:endParaRPr lang="en-GB"/>
        </a:p>
      </dgm:t>
    </dgm:pt>
    <dgm:pt modelId="{CC823C6F-C8B6-4C6D-B651-0ABC2D3FB216}">
      <dgm:prSet phldrT="[Text]"/>
      <dgm:spPr/>
      <dgm:t>
        <a:bodyPr/>
        <a:lstStyle/>
        <a:p>
          <a:r>
            <a:rPr lang="en-GB" dirty="0" smtClean="0"/>
            <a:t>Overweight &amp; Obesity</a:t>
          </a:r>
          <a:endParaRPr lang="en-GB" dirty="0"/>
        </a:p>
      </dgm:t>
    </dgm:pt>
    <dgm:pt modelId="{3BE0B848-8FCA-44DE-A976-3D2276687B85}" type="parTrans" cxnId="{DB4172D1-B94F-476A-B5FB-E5D330BED7C4}">
      <dgm:prSet/>
      <dgm:spPr/>
      <dgm:t>
        <a:bodyPr/>
        <a:lstStyle/>
        <a:p>
          <a:endParaRPr lang="en-GB"/>
        </a:p>
      </dgm:t>
    </dgm:pt>
    <dgm:pt modelId="{73454333-3A38-444D-A477-E6FB402EE94C}" type="sibTrans" cxnId="{DB4172D1-B94F-476A-B5FB-E5D330BED7C4}">
      <dgm:prSet/>
      <dgm:spPr/>
      <dgm:t>
        <a:bodyPr/>
        <a:lstStyle/>
        <a:p>
          <a:endParaRPr lang="en-GB"/>
        </a:p>
      </dgm:t>
    </dgm:pt>
    <dgm:pt modelId="{A4261183-0FCD-4379-B71E-0DBC233EB3AA}">
      <dgm:prSet phldrT="[Text]"/>
      <dgm:spPr/>
      <dgm:t>
        <a:bodyPr/>
        <a:lstStyle/>
        <a:p>
          <a:r>
            <a:rPr lang="en-GB" dirty="0" smtClean="0">
              <a:solidFill>
                <a:schemeClr val="tx1"/>
              </a:solidFill>
            </a:rPr>
            <a:t>Large food portions</a:t>
          </a:r>
          <a:endParaRPr lang="en-GB" dirty="0">
            <a:solidFill>
              <a:schemeClr val="tx1"/>
            </a:solidFill>
          </a:endParaRPr>
        </a:p>
      </dgm:t>
    </dgm:pt>
    <dgm:pt modelId="{66EA1B3F-2068-42E9-8379-9AC8C620CE80}" type="parTrans" cxnId="{6E9CA510-9527-4D9D-A2CC-5C06C00E9EE2}">
      <dgm:prSet/>
      <dgm:spPr/>
      <dgm:t>
        <a:bodyPr/>
        <a:lstStyle/>
        <a:p>
          <a:endParaRPr lang="en-GB"/>
        </a:p>
      </dgm:t>
    </dgm:pt>
    <dgm:pt modelId="{4EB31C2C-EFB1-45A2-BDDE-77E6A9FFF776}" type="sibTrans" cxnId="{6E9CA510-9527-4D9D-A2CC-5C06C00E9EE2}">
      <dgm:prSet/>
      <dgm:spPr/>
      <dgm:t>
        <a:bodyPr/>
        <a:lstStyle/>
        <a:p>
          <a:endParaRPr lang="en-GB"/>
        </a:p>
      </dgm:t>
    </dgm:pt>
    <dgm:pt modelId="{7CD0DE1C-09FA-40BF-A7C1-EAFB9B5821DE}">
      <dgm:prSet phldrT="[Text]"/>
      <dgm:spPr/>
      <dgm:t>
        <a:bodyPr/>
        <a:lstStyle/>
        <a:p>
          <a:r>
            <a:rPr lang="en-GB" dirty="0" smtClean="0">
              <a:solidFill>
                <a:schemeClr val="tx1"/>
              </a:solidFill>
            </a:rPr>
            <a:t>Energy-dense food</a:t>
          </a:r>
          <a:endParaRPr lang="en-GB" dirty="0">
            <a:solidFill>
              <a:schemeClr val="tx1"/>
            </a:solidFill>
          </a:endParaRPr>
        </a:p>
      </dgm:t>
    </dgm:pt>
    <dgm:pt modelId="{D477DF88-9C00-4062-948B-C9D3393745C7}" type="parTrans" cxnId="{1B7A5540-A520-4E19-B09A-65240392EA34}">
      <dgm:prSet/>
      <dgm:spPr/>
      <dgm:t>
        <a:bodyPr/>
        <a:lstStyle/>
        <a:p>
          <a:endParaRPr lang="en-GB"/>
        </a:p>
      </dgm:t>
    </dgm:pt>
    <dgm:pt modelId="{A5EE3754-8B59-479B-9E99-9C7B0A6D95ED}" type="sibTrans" cxnId="{1B7A5540-A520-4E19-B09A-65240392EA34}">
      <dgm:prSet/>
      <dgm:spPr/>
      <dgm:t>
        <a:bodyPr/>
        <a:lstStyle/>
        <a:p>
          <a:endParaRPr lang="en-GB"/>
        </a:p>
      </dgm:t>
    </dgm:pt>
    <dgm:pt modelId="{35BAEF44-D280-4697-99C1-9F3FAC981777}">
      <dgm:prSet phldrT="[Text]"/>
      <dgm:spPr/>
      <dgm:t>
        <a:bodyPr/>
        <a:lstStyle/>
        <a:p>
          <a:r>
            <a:rPr lang="en-GB" dirty="0" smtClean="0">
              <a:solidFill>
                <a:schemeClr val="tx1"/>
              </a:solidFill>
            </a:rPr>
            <a:t>No variety of food</a:t>
          </a:r>
          <a:endParaRPr lang="en-GB" dirty="0">
            <a:solidFill>
              <a:schemeClr val="tx1"/>
            </a:solidFill>
          </a:endParaRPr>
        </a:p>
      </dgm:t>
    </dgm:pt>
    <dgm:pt modelId="{D40974FD-C283-4BAB-8DAD-0A05E9BAD62A}" type="parTrans" cxnId="{99A744E0-324C-48B4-827B-F2592C763C75}">
      <dgm:prSet/>
      <dgm:spPr/>
      <dgm:t>
        <a:bodyPr/>
        <a:lstStyle/>
        <a:p>
          <a:endParaRPr lang="en-GB"/>
        </a:p>
      </dgm:t>
    </dgm:pt>
    <dgm:pt modelId="{B121E459-3A16-4E06-868C-94722EEAB582}" type="sibTrans" cxnId="{99A744E0-324C-48B4-827B-F2592C763C75}">
      <dgm:prSet/>
      <dgm:spPr/>
      <dgm:t>
        <a:bodyPr/>
        <a:lstStyle/>
        <a:p>
          <a:endParaRPr lang="en-GB"/>
        </a:p>
      </dgm:t>
    </dgm:pt>
    <dgm:pt modelId="{42DAEA16-86D7-4A05-A463-AEBAA52762B5}">
      <dgm:prSet phldrT="[Text]"/>
      <dgm:spPr/>
      <dgm:t>
        <a:bodyPr/>
        <a:lstStyle/>
        <a:p>
          <a:r>
            <a:rPr lang="en-GB" dirty="0" smtClean="0">
              <a:solidFill>
                <a:schemeClr val="tx1"/>
              </a:solidFill>
            </a:rPr>
            <a:t>Low physical activity</a:t>
          </a:r>
          <a:endParaRPr lang="en-GB" dirty="0">
            <a:solidFill>
              <a:schemeClr val="tx1"/>
            </a:solidFill>
          </a:endParaRPr>
        </a:p>
      </dgm:t>
    </dgm:pt>
    <dgm:pt modelId="{A0DAC0EF-9F46-46A7-B3AD-16195840245C}" type="parTrans" cxnId="{9735A656-005E-41ED-A985-BD262D9D64A6}">
      <dgm:prSet/>
      <dgm:spPr/>
      <dgm:t>
        <a:bodyPr/>
        <a:lstStyle/>
        <a:p>
          <a:endParaRPr lang="en-GB"/>
        </a:p>
      </dgm:t>
    </dgm:pt>
    <dgm:pt modelId="{DFB3D12F-2C3F-4439-8004-43E4B0F55786}" type="sibTrans" cxnId="{9735A656-005E-41ED-A985-BD262D9D64A6}">
      <dgm:prSet/>
      <dgm:spPr/>
      <dgm:t>
        <a:bodyPr/>
        <a:lstStyle/>
        <a:p>
          <a:endParaRPr lang="en-GB"/>
        </a:p>
      </dgm:t>
    </dgm:pt>
    <dgm:pt modelId="{B68FCB9E-0540-480F-9953-8F73C1F70115}" type="pres">
      <dgm:prSet presAssocID="{08F1B181-DFDA-4EF3-AFA9-06E9362DFABB}" presName="cycle" presStyleCnt="0">
        <dgm:presLayoutVars>
          <dgm:chMax val="1"/>
          <dgm:dir/>
          <dgm:animLvl val="ctr"/>
          <dgm:resizeHandles val="exact"/>
        </dgm:presLayoutVars>
      </dgm:prSet>
      <dgm:spPr/>
      <dgm:t>
        <a:bodyPr/>
        <a:lstStyle/>
        <a:p>
          <a:endParaRPr lang="en-GB"/>
        </a:p>
      </dgm:t>
    </dgm:pt>
    <dgm:pt modelId="{B5FD2112-AD38-42DF-A42F-DA102A87F021}" type="pres">
      <dgm:prSet presAssocID="{CC823C6F-C8B6-4C6D-B651-0ABC2D3FB216}" presName="centerShape" presStyleLbl="node0" presStyleIdx="0" presStyleCnt="1"/>
      <dgm:spPr/>
      <dgm:t>
        <a:bodyPr/>
        <a:lstStyle/>
        <a:p>
          <a:endParaRPr lang="en-GB"/>
        </a:p>
      </dgm:t>
    </dgm:pt>
    <dgm:pt modelId="{A84D4136-FD1A-4628-9365-50992DB5BCD9}" type="pres">
      <dgm:prSet presAssocID="{66EA1B3F-2068-42E9-8379-9AC8C620CE80}" presName="parTrans" presStyleLbl="bgSibTrans2D1" presStyleIdx="0" presStyleCnt="4"/>
      <dgm:spPr/>
      <dgm:t>
        <a:bodyPr/>
        <a:lstStyle/>
        <a:p>
          <a:endParaRPr lang="en-GB"/>
        </a:p>
      </dgm:t>
    </dgm:pt>
    <dgm:pt modelId="{A5524D22-1EF1-43CF-9813-A00FD0C08483}" type="pres">
      <dgm:prSet presAssocID="{A4261183-0FCD-4379-B71E-0DBC233EB3AA}" presName="node" presStyleLbl="node1" presStyleIdx="0" presStyleCnt="4">
        <dgm:presLayoutVars>
          <dgm:bulletEnabled val="1"/>
        </dgm:presLayoutVars>
      </dgm:prSet>
      <dgm:spPr/>
      <dgm:t>
        <a:bodyPr/>
        <a:lstStyle/>
        <a:p>
          <a:endParaRPr lang="en-GB"/>
        </a:p>
      </dgm:t>
    </dgm:pt>
    <dgm:pt modelId="{B39C79BC-8FB6-4057-928F-DA569777A2C2}" type="pres">
      <dgm:prSet presAssocID="{D477DF88-9C00-4062-948B-C9D3393745C7}" presName="parTrans" presStyleLbl="bgSibTrans2D1" presStyleIdx="1" presStyleCnt="4"/>
      <dgm:spPr/>
      <dgm:t>
        <a:bodyPr/>
        <a:lstStyle/>
        <a:p>
          <a:endParaRPr lang="en-GB"/>
        </a:p>
      </dgm:t>
    </dgm:pt>
    <dgm:pt modelId="{B3E581D7-A7A0-4015-8B56-5B7E3383F71F}" type="pres">
      <dgm:prSet presAssocID="{7CD0DE1C-09FA-40BF-A7C1-EAFB9B5821DE}" presName="node" presStyleLbl="node1" presStyleIdx="1" presStyleCnt="4">
        <dgm:presLayoutVars>
          <dgm:bulletEnabled val="1"/>
        </dgm:presLayoutVars>
      </dgm:prSet>
      <dgm:spPr/>
      <dgm:t>
        <a:bodyPr/>
        <a:lstStyle/>
        <a:p>
          <a:endParaRPr lang="en-GB"/>
        </a:p>
      </dgm:t>
    </dgm:pt>
    <dgm:pt modelId="{6E19206C-6F90-4294-85D7-68E98BDAAEF9}" type="pres">
      <dgm:prSet presAssocID="{D40974FD-C283-4BAB-8DAD-0A05E9BAD62A}" presName="parTrans" presStyleLbl="bgSibTrans2D1" presStyleIdx="2" presStyleCnt="4"/>
      <dgm:spPr/>
      <dgm:t>
        <a:bodyPr/>
        <a:lstStyle/>
        <a:p>
          <a:endParaRPr lang="en-GB"/>
        </a:p>
      </dgm:t>
    </dgm:pt>
    <dgm:pt modelId="{E5BF00CC-FD49-454B-9E8B-67685AA1F918}" type="pres">
      <dgm:prSet presAssocID="{35BAEF44-D280-4697-99C1-9F3FAC981777}" presName="node" presStyleLbl="node1" presStyleIdx="2" presStyleCnt="4">
        <dgm:presLayoutVars>
          <dgm:bulletEnabled val="1"/>
        </dgm:presLayoutVars>
      </dgm:prSet>
      <dgm:spPr/>
      <dgm:t>
        <a:bodyPr/>
        <a:lstStyle/>
        <a:p>
          <a:endParaRPr lang="en-GB"/>
        </a:p>
      </dgm:t>
    </dgm:pt>
    <dgm:pt modelId="{4596A0DB-02C0-48D2-851B-1266531A2568}" type="pres">
      <dgm:prSet presAssocID="{A0DAC0EF-9F46-46A7-B3AD-16195840245C}" presName="parTrans" presStyleLbl="bgSibTrans2D1" presStyleIdx="3" presStyleCnt="4"/>
      <dgm:spPr/>
      <dgm:t>
        <a:bodyPr/>
        <a:lstStyle/>
        <a:p>
          <a:endParaRPr lang="en-GB"/>
        </a:p>
      </dgm:t>
    </dgm:pt>
    <dgm:pt modelId="{F56D30E5-ED93-4E74-8B83-6C7C3F5CFFEB}" type="pres">
      <dgm:prSet presAssocID="{42DAEA16-86D7-4A05-A463-AEBAA52762B5}" presName="node" presStyleLbl="node1" presStyleIdx="3" presStyleCnt="4">
        <dgm:presLayoutVars>
          <dgm:bulletEnabled val="1"/>
        </dgm:presLayoutVars>
      </dgm:prSet>
      <dgm:spPr/>
      <dgm:t>
        <a:bodyPr/>
        <a:lstStyle/>
        <a:p>
          <a:endParaRPr lang="en-GB"/>
        </a:p>
      </dgm:t>
    </dgm:pt>
  </dgm:ptLst>
  <dgm:cxnLst>
    <dgm:cxn modelId="{51BF1F4B-D586-43F4-9601-49D730452A86}" type="presOf" srcId="{66EA1B3F-2068-42E9-8379-9AC8C620CE80}" destId="{A84D4136-FD1A-4628-9365-50992DB5BCD9}" srcOrd="0" destOrd="0" presId="urn:microsoft.com/office/officeart/2005/8/layout/radial4"/>
    <dgm:cxn modelId="{9735A656-005E-41ED-A985-BD262D9D64A6}" srcId="{CC823C6F-C8B6-4C6D-B651-0ABC2D3FB216}" destId="{42DAEA16-86D7-4A05-A463-AEBAA52762B5}" srcOrd="3" destOrd="0" parTransId="{A0DAC0EF-9F46-46A7-B3AD-16195840245C}" sibTransId="{DFB3D12F-2C3F-4439-8004-43E4B0F55786}"/>
    <dgm:cxn modelId="{99A744E0-324C-48B4-827B-F2592C763C75}" srcId="{CC823C6F-C8B6-4C6D-B651-0ABC2D3FB216}" destId="{35BAEF44-D280-4697-99C1-9F3FAC981777}" srcOrd="2" destOrd="0" parTransId="{D40974FD-C283-4BAB-8DAD-0A05E9BAD62A}" sibTransId="{B121E459-3A16-4E06-868C-94722EEAB582}"/>
    <dgm:cxn modelId="{4D58B7A4-980F-4375-B96A-8E36A8C53330}" type="presOf" srcId="{CC823C6F-C8B6-4C6D-B651-0ABC2D3FB216}" destId="{B5FD2112-AD38-42DF-A42F-DA102A87F021}" srcOrd="0" destOrd="0" presId="urn:microsoft.com/office/officeart/2005/8/layout/radial4"/>
    <dgm:cxn modelId="{57F246E1-A5C4-4B50-A358-18FB1455B92F}" type="presOf" srcId="{D477DF88-9C00-4062-948B-C9D3393745C7}" destId="{B39C79BC-8FB6-4057-928F-DA569777A2C2}" srcOrd="0" destOrd="0" presId="urn:microsoft.com/office/officeart/2005/8/layout/radial4"/>
    <dgm:cxn modelId="{E30B8B57-32BB-4C01-82AA-C3961297A7F7}" type="presOf" srcId="{D40974FD-C283-4BAB-8DAD-0A05E9BAD62A}" destId="{6E19206C-6F90-4294-85D7-68E98BDAAEF9}" srcOrd="0" destOrd="0" presId="urn:microsoft.com/office/officeart/2005/8/layout/radial4"/>
    <dgm:cxn modelId="{3E9B5844-7E55-4773-AE39-EADAC6F904D1}" type="presOf" srcId="{A4261183-0FCD-4379-B71E-0DBC233EB3AA}" destId="{A5524D22-1EF1-43CF-9813-A00FD0C08483}" srcOrd="0" destOrd="0" presId="urn:microsoft.com/office/officeart/2005/8/layout/radial4"/>
    <dgm:cxn modelId="{DCBA5529-285D-421A-A55F-2D7B7866C882}" type="presOf" srcId="{A0DAC0EF-9F46-46A7-B3AD-16195840245C}" destId="{4596A0DB-02C0-48D2-851B-1266531A2568}" srcOrd="0" destOrd="0" presId="urn:microsoft.com/office/officeart/2005/8/layout/radial4"/>
    <dgm:cxn modelId="{E319D00C-D31B-4EF1-8E2A-EB8982C96B1A}" type="presOf" srcId="{7CD0DE1C-09FA-40BF-A7C1-EAFB9B5821DE}" destId="{B3E581D7-A7A0-4015-8B56-5B7E3383F71F}" srcOrd="0" destOrd="0" presId="urn:microsoft.com/office/officeart/2005/8/layout/radial4"/>
    <dgm:cxn modelId="{6E9CA510-9527-4D9D-A2CC-5C06C00E9EE2}" srcId="{CC823C6F-C8B6-4C6D-B651-0ABC2D3FB216}" destId="{A4261183-0FCD-4379-B71E-0DBC233EB3AA}" srcOrd="0" destOrd="0" parTransId="{66EA1B3F-2068-42E9-8379-9AC8C620CE80}" sibTransId="{4EB31C2C-EFB1-45A2-BDDE-77E6A9FFF776}"/>
    <dgm:cxn modelId="{1B7A5540-A520-4E19-B09A-65240392EA34}" srcId="{CC823C6F-C8B6-4C6D-B651-0ABC2D3FB216}" destId="{7CD0DE1C-09FA-40BF-A7C1-EAFB9B5821DE}" srcOrd="1" destOrd="0" parTransId="{D477DF88-9C00-4062-948B-C9D3393745C7}" sibTransId="{A5EE3754-8B59-479B-9E99-9C7B0A6D95ED}"/>
    <dgm:cxn modelId="{DB4172D1-B94F-476A-B5FB-E5D330BED7C4}" srcId="{08F1B181-DFDA-4EF3-AFA9-06E9362DFABB}" destId="{CC823C6F-C8B6-4C6D-B651-0ABC2D3FB216}" srcOrd="0" destOrd="0" parTransId="{3BE0B848-8FCA-44DE-A976-3D2276687B85}" sibTransId="{73454333-3A38-444D-A477-E6FB402EE94C}"/>
    <dgm:cxn modelId="{CF0037D7-3F46-47A2-A6F7-4EAB862EB2EA}" type="presOf" srcId="{42DAEA16-86D7-4A05-A463-AEBAA52762B5}" destId="{F56D30E5-ED93-4E74-8B83-6C7C3F5CFFEB}" srcOrd="0" destOrd="0" presId="urn:microsoft.com/office/officeart/2005/8/layout/radial4"/>
    <dgm:cxn modelId="{804A763B-71D7-4DC9-93DE-57002DFA4309}" type="presOf" srcId="{08F1B181-DFDA-4EF3-AFA9-06E9362DFABB}" destId="{B68FCB9E-0540-480F-9953-8F73C1F70115}" srcOrd="0" destOrd="0" presId="urn:microsoft.com/office/officeart/2005/8/layout/radial4"/>
    <dgm:cxn modelId="{B7C8F11A-21E4-43F0-85F2-2783697CCEF9}" type="presOf" srcId="{35BAEF44-D280-4697-99C1-9F3FAC981777}" destId="{E5BF00CC-FD49-454B-9E8B-67685AA1F918}" srcOrd="0" destOrd="0" presId="urn:microsoft.com/office/officeart/2005/8/layout/radial4"/>
    <dgm:cxn modelId="{2F3F414A-C02E-4A80-9855-5E63D0B6EBF2}" type="presParOf" srcId="{B68FCB9E-0540-480F-9953-8F73C1F70115}" destId="{B5FD2112-AD38-42DF-A42F-DA102A87F021}" srcOrd="0" destOrd="0" presId="urn:microsoft.com/office/officeart/2005/8/layout/radial4"/>
    <dgm:cxn modelId="{9E852489-15AF-4971-8058-10E0D448CDCE}" type="presParOf" srcId="{B68FCB9E-0540-480F-9953-8F73C1F70115}" destId="{A84D4136-FD1A-4628-9365-50992DB5BCD9}" srcOrd="1" destOrd="0" presId="urn:microsoft.com/office/officeart/2005/8/layout/radial4"/>
    <dgm:cxn modelId="{23043508-86BF-476F-B597-D96C0508DDEF}" type="presParOf" srcId="{B68FCB9E-0540-480F-9953-8F73C1F70115}" destId="{A5524D22-1EF1-43CF-9813-A00FD0C08483}" srcOrd="2" destOrd="0" presId="urn:microsoft.com/office/officeart/2005/8/layout/radial4"/>
    <dgm:cxn modelId="{28EB4EE4-314C-45E6-B2EB-7F640894C3C7}" type="presParOf" srcId="{B68FCB9E-0540-480F-9953-8F73C1F70115}" destId="{B39C79BC-8FB6-4057-928F-DA569777A2C2}" srcOrd="3" destOrd="0" presId="urn:microsoft.com/office/officeart/2005/8/layout/radial4"/>
    <dgm:cxn modelId="{F99DDCF8-B251-4AAF-8B72-E491BA6B1695}" type="presParOf" srcId="{B68FCB9E-0540-480F-9953-8F73C1F70115}" destId="{B3E581D7-A7A0-4015-8B56-5B7E3383F71F}" srcOrd="4" destOrd="0" presId="urn:microsoft.com/office/officeart/2005/8/layout/radial4"/>
    <dgm:cxn modelId="{8DE07253-B106-49F8-90C8-174042133707}" type="presParOf" srcId="{B68FCB9E-0540-480F-9953-8F73C1F70115}" destId="{6E19206C-6F90-4294-85D7-68E98BDAAEF9}" srcOrd="5" destOrd="0" presId="urn:microsoft.com/office/officeart/2005/8/layout/radial4"/>
    <dgm:cxn modelId="{ED526A15-1797-4B95-91A8-F9907CD4DFA9}" type="presParOf" srcId="{B68FCB9E-0540-480F-9953-8F73C1F70115}" destId="{E5BF00CC-FD49-454B-9E8B-67685AA1F918}" srcOrd="6" destOrd="0" presId="urn:microsoft.com/office/officeart/2005/8/layout/radial4"/>
    <dgm:cxn modelId="{242897BC-398F-496C-9834-EC96BEC55170}" type="presParOf" srcId="{B68FCB9E-0540-480F-9953-8F73C1F70115}" destId="{4596A0DB-02C0-48D2-851B-1266531A2568}" srcOrd="7" destOrd="0" presId="urn:microsoft.com/office/officeart/2005/8/layout/radial4"/>
    <dgm:cxn modelId="{817C4B5F-8AFF-42B3-9310-DA45FF606FEC}" type="presParOf" srcId="{B68FCB9E-0540-480F-9953-8F73C1F70115}" destId="{F56D30E5-ED93-4E74-8B83-6C7C3F5CFFEB}" srcOrd="8"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BD75D4-889A-41DF-920F-AD42B6E2A881}" type="doc">
      <dgm:prSet loTypeId="urn:microsoft.com/office/officeart/2005/8/layout/default#2" loCatId="list" qsTypeId="urn:microsoft.com/office/officeart/2005/8/quickstyle/simple2" qsCatId="simple" csTypeId="urn:microsoft.com/office/officeart/2005/8/colors/colorful2" csCatId="colorful" phldr="1"/>
      <dgm:spPr/>
      <dgm:t>
        <a:bodyPr/>
        <a:lstStyle/>
        <a:p>
          <a:endParaRPr lang="en-GB"/>
        </a:p>
      </dgm:t>
    </dgm:pt>
    <dgm:pt modelId="{C6D5A356-4E5F-4184-A9AD-B16FE2C5722E}">
      <dgm:prSet phldrT="[Text]"/>
      <dgm:spPr/>
      <dgm:t>
        <a:bodyPr/>
        <a:lstStyle/>
        <a:p>
          <a:r>
            <a:rPr lang="en-GB" dirty="0" smtClean="0">
              <a:solidFill>
                <a:schemeClr val="tx1"/>
              </a:solidFill>
            </a:rPr>
            <a:t>Heart Disease </a:t>
          </a:r>
          <a:endParaRPr lang="en-GB" dirty="0">
            <a:solidFill>
              <a:schemeClr val="tx1"/>
            </a:solidFill>
          </a:endParaRPr>
        </a:p>
      </dgm:t>
    </dgm:pt>
    <dgm:pt modelId="{4F931DA8-3162-4597-B3C5-2F963E70A474}" type="parTrans" cxnId="{B9090571-4048-44D5-80CC-E53D90691921}">
      <dgm:prSet/>
      <dgm:spPr/>
      <dgm:t>
        <a:bodyPr/>
        <a:lstStyle/>
        <a:p>
          <a:endParaRPr lang="en-GB"/>
        </a:p>
      </dgm:t>
    </dgm:pt>
    <dgm:pt modelId="{1467E34C-557D-47F4-B40F-806300FEB25C}" type="sibTrans" cxnId="{B9090571-4048-44D5-80CC-E53D90691921}">
      <dgm:prSet/>
      <dgm:spPr/>
      <dgm:t>
        <a:bodyPr/>
        <a:lstStyle/>
        <a:p>
          <a:endParaRPr lang="en-GB"/>
        </a:p>
      </dgm:t>
    </dgm:pt>
    <dgm:pt modelId="{C927A7EB-0878-4146-B9D0-08CB5E8EB612}">
      <dgm:prSet phldrT="[Text]"/>
      <dgm:spPr/>
      <dgm:t>
        <a:bodyPr/>
        <a:lstStyle/>
        <a:p>
          <a:r>
            <a:rPr lang="en-GB" dirty="0" smtClean="0">
              <a:solidFill>
                <a:schemeClr val="tx1"/>
              </a:solidFill>
            </a:rPr>
            <a:t>Stroke</a:t>
          </a:r>
          <a:endParaRPr lang="en-GB" dirty="0">
            <a:solidFill>
              <a:schemeClr val="tx1"/>
            </a:solidFill>
          </a:endParaRPr>
        </a:p>
      </dgm:t>
    </dgm:pt>
    <dgm:pt modelId="{A5C88D36-6DAE-49C9-9703-1A97C0D2B513}" type="parTrans" cxnId="{63474898-25D4-41A4-A2FA-10DDE5AD6E96}">
      <dgm:prSet/>
      <dgm:spPr/>
      <dgm:t>
        <a:bodyPr/>
        <a:lstStyle/>
        <a:p>
          <a:endParaRPr lang="en-GB"/>
        </a:p>
      </dgm:t>
    </dgm:pt>
    <dgm:pt modelId="{83FE136D-D371-4F1A-906B-934AFB264077}" type="sibTrans" cxnId="{63474898-25D4-41A4-A2FA-10DDE5AD6E96}">
      <dgm:prSet/>
      <dgm:spPr/>
      <dgm:t>
        <a:bodyPr/>
        <a:lstStyle/>
        <a:p>
          <a:endParaRPr lang="en-GB"/>
        </a:p>
      </dgm:t>
    </dgm:pt>
    <dgm:pt modelId="{2E1CB083-9644-45B3-A246-E9866E1E42A4}">
      <dgm:prSet phldrT="[Text]"/>
      <dgm:spPr/>
      <dgm:t>
        <a:bodyPr/>
        <a:lstStyle/>
        <a:p>
          <a:r>
            <a:rPr lang="en-GB" dirty="0" smtClean="0">
              <a:solidFill>
                <a:schemeClr val="tx1"/>
              </a:solidFill>
            </a:rPr>
            <a:t>Diabetes</a:t>
          </a:r>
          <a:endParaRPr lang="en-GB" dirty="0">
            <a:solidFill>
              <a:schemeClr val="tx1"/>
            </a:solidFill>
          </a:endParaRPr>
        </a:p>
      </dgm:t>
    </dgm:pt>
    <dgm:pt modelId="{272945A5-4DD8-43E6-A31C-1A90734DE27A}" type="parTrans" cxnId="{9DCBCF1E-0A72-4E29-9B53-37708CFAEF3F}">
      <dgm:prSet/>
      <dgm:spPr/>
      <dgm:t>
        <a:bodyPr/>
        <a:lstStyle/>
        <a:p>
          <a:endParaRPr lang="en-GB"/>
        </a:p>
      </dgm:t>
    </dgm:pt>
    <dgm:pt modelId="{5DDF34E5-0309-426D-96AC-F75F4393511F}" type="sibTrans" cxnId="{9DCBCF1E-0A72-4E29-9B53-37708CFAEF3F}">
      <dgm:prSet/>
      <dgm:spPr/>
      <dgm:t>
        <a:bodyPr/>
        <a:lstStyle/>
        <a:p>
          <a:endParaRPr lang="en-GB"/>
        </a:p>
      </dgm:t>
    </dgm:pt>
    <dgm:pt modelId="{B206479E-2374-4ECE-965C-2059C528B416}">
      <dgm:prSet phldrT="[Text]"/>
      <dgm:spPr/>
      <dgm:t>
        <a:bodyPr/>
        <a:lstStyle/>
        <a:p>
          <a:r>
            <a:rPr lang="en-GB" dirty="0" smtClean="0">
              <a:solidFill>
                <a:schemeClr val="tx1"/>
              </a:solidFill>
            </a:rPr>
            <a:t>Some cancers</a:t>
          </a:r>
          <a:endParaRPr lang="en-GB" dirty="0">
            <a:solidFill>
              <a:schemeClr val="tx1"/>
            </a:solidFill>
          </a:endParaRPr>
        </a:p>
      </dgm:t>
    </dgm:pt>
    <dgm:pt modelId="{3A0745AD-FB15-41BC-8798-8651585B147F}" type="parTrans" cxnId="{5436EFD4-0E5D-4799-B7AA-665898AA36FF}">
      <dgm:prSet/>
      <dgm:spPr/>
      <dgm:t>
        <a:bodyPr/>
        <a:lstStyle/>
        <a:p>
          <a:endParaRPr lang="en-GB"/>
        </a:p>
      </dgm:t>
    </dgm:pt>
    <dgm:pt modelId="{8CB689A3-28ED-47FA-949B-8BC0CAC40904}" type="sibTrans" cxnId="{5436EFD4-0E5D-4799-B7AA-665898AA36FF}">
      <dgm:prSet/>
      <dgm:spPr/>
      <dgm:t>
        <a:bodyPr/>
        <a:lstStyle/>
        <a:p>
          <a:endParaRPr lang="en-GB"/>
        </a:p>
      </dgm:t>
    </dgm:pt>
    <dgm:pt modelId="{20857F7E-2DA9-4B8D-AB61-C897D49C300D}" type="pres">
      <dgm:prSet presAssocID="{2EBD75D4-889A-41DF-920F-AD42B6E2A881}" presName="diagram" presStyleCnt="0">
        <dgm:presLayoutVars>
          <dgm:dir/>
          <dgm:resizeHandles val="exact"/>
        </dgm:presLayoutVars>
      </dgm:prSet>
      <dgm:spPr/>
      <dgm:t>
        <a:bodyPr/>
        <a:lstStyle/>
        <a:p>
          <a:endParaRPr lang="en-GB"/>
        </a:p>
      </dgm:t>
    </dgm:pt>
    <dgm:pt modelId="{2D44D585-D0EE-44A8-AAE6-AEC8F9513EF1}" type="pres">
      <dgm:prSet presAssocID="{C6D5A356-4E5F-4184-A9AD-B16FE2C5722E}" presName="node" presStyleLbl="node1" presStyleIdx="0" presStyleCnt="4">
        <dgm:presLayoutVars>
          <dgm:bulletEnabled val="1"/>
        </dgm:presLayoutVars>
      </dgm:prSet>
      <dgm:spPr/>
      <dgm:t>
        <a:bodyPr/>
        <a:lstStyle/>
        <a:p>
          <a:endParaRPr lang="en-GB"/>
        </a:p>
      </dgm:t>
    </dgm:pt>
    <dgm:pt modelId="{CC52D404-A8E0-4AF1-BD7C-1571A3318F11}" type="pres">
      <dgm:prSet presAssocID="{1467E34C-557D-47F4-B40F-806300FEB25C}" presName="sibTrans" presStyleCnt="0"/>
      <dgm:spPr/>
    </dgm:pt>
    <dgm:pt modelId="{035156F3-73E3-413F-AAF1-649EFDCA934A}" type="pres">
      <dgm:prSet presAssocID="{C927A7EB-0878-4146-B9D0-08CB5E8EB612}" presName="node" presStyleLbl="node1" presStyleIdx="1" presStyleCnt="4">
        <dgm:presLayoutVars>
          <dgm:bulletEnabled val="1"/>
        </dgm:presLayoutVars>
      </dgm:prSet>
      <dgm:spPr/>
      <dgm:t>
        <a:bodyPr/>
        <a:lstStyle/>
        <a:p>
          <a:endParaRPr lang="en-GB"/>
        </a:p>
      </dgm:t>
    </dgm:pt>
    <dgm:pt modelId="{24E150FC-E72F-4C24-B25D-FDE6F09A4643}" type="pres">
      <dgm:prSet presAssocID="{83FE136D-D371-4F1A-906B-934AFB264077}" presName="sibTrans" presStyleCnt="0"/>
      <dgm:spPr/>
    </dgm:pt>
    <dgm:pt modelId="{0C3E7902-DEFF-4999-99B7-2B9FD5BAF779}" type="pres">
      <dgm:prSet presAssocID="{2E1CB083-9644-45B3-A246-E9866E1E42A4}" presName="node" presStyleLbl="node1" presStyleIdx="2" presStyleCnt="4">
        <dgm:presLayoutVars>
          <dgm:bulletEnabled val="1"/>
        </dgm:presLayoutVars>
      </dgm:prSet>
      <dgm:spPr/>
      <dgm:t>
        <a:bodyPr/>
        <a:lstStyle/>
        <a:p>
          <a:endParaRPr lang="en-GB"/>
        </a:p>
      </dgm:t>
    </dgm:pt>
    <dgm:pt modelId="{6AEB54D5-1D5F-4D08-8196-57BE06CC4746}" type="pres">
      <dgm:prSet presAssocID="{5DDF34E5-0309-426D-96AC-F75F4393511F}" presName="sibTrans" presStyleCnt="0"/>
      <dgm:spPr/>
    </dgm:pt>
    <dgm:pt modelId="{22AF79A9-5D37-4399-9D20-C6BEA54E7F85}" type="pres">
      <dgm:prSet presAssocID="{B206479E-2374-4ECE-965C-2059C528B416}" presName="node" presStyleLbl="node1" presStyleIdx="3" presStyleCnt="4">
        <dgm:presLayoutVars>
          <dgm:bulletEnabled val="1"/>
        </dgm:presLayoutVars>
      </dgm:prSet>
      <dgm:spPr/>
      <dgm:t>
        <a:bodyPr/>
        <a:lstStyle/>
        <a:p>
          <a:endParaRPr lang="en-GB"/>
        </a:p>
      </dgm:t>
    </dgm:pt>
  </dgm:ptLst>
  <dgm:cxnLst>
    <dgm:cxn modelId="{63474898-25D4-41A4-A2FA-10DDE5AD6E96}" srcId="{2EBD75D4-889A-41DF-920F-AD42B6E2A881}" destId="{C927A7EB-0878-4146-B9D0-08CB5E8EB612}" srcOrd="1" destOrd="0" parTransId="{A5C88D36-6DAE-49C9-9703-1A97C0D2B513}" sibTransId="{83FE136D-D371-4F1A-906B-934AFB264077}"/>
    <dgm:cxn modelId="{9EFC59D8-86FE-4F3B-A0E6-1E44B44583E5}" type="presOf" srcId="{2EBD75D4-889A-41DF-920F-AD42B6E2A881}" destId="{20857F7E-2DA9-4B8D-AB61-C897D49C300D}" srcOrd="0" destOrd="0" presId="urn:microsoft.com/office/officeart/2005/8/layout/default#2"/>
    <dgm:cxn modelId="{586A6FF4-3A00-4B9D-9599-FABDE908CBEC}" type="presOf" srcId="{C927A7EB-0878-4146-B9D0-08CB5E8EB612}" destId="{035156F3-73E3-413F-AAF1-649EFDCA934A}" srcOrd="0" destOrd="0" presId="urn:microsoft.com/office/officeart/2005/8/layout/default#2"/>
    <dgm:cxn modelId="{97CA9D04-94AA-425A-8C05-72FBFB26A9BB}" type="presOf" srcId="{2E1CB083-9644-45B3-A246-E9866E1E42A4}" destId="{0C3E7902-DEFF-4999-99B7-2B9FD5BAF779}" srcOrd="0" destOrd="0" presId="urn:microsoft.com/office/officeart/2005/8/layout/default#2"/>
    <dgm:cxn modelId="{B9090571-4048-44D5-80CC-E53D90691921}" srcId="{2EBD75D4-889A-41DF-920F-AD42B6E2A881}" destId="{C6D5A356-4E5F-4184-A9AD-B16FE2C5722E}" srcOrd="0" destOrd="0" parTransId="{4F931DA8-3162-4597-B3C5-2F963E70A474}" sibTransId="{1467E34C-557D-47F4-B40F-806300FEB25C}"/>
    <dgm:cxn modelId="{0F374875-7D97-4C0F-AAA6-468BB1B9B270}" type="presOf" srcId="{B206479E-2374-4ECE-965C-2059C528B416}" destId="{22AF79A9-5D37-4399-9D20-C6BEA54E7F85}" srcOrd="0" destOrd="0" presId="urn:microsoft.com/office/officeart/2005/8/layout/default#2"/>
    <dgm:cxn modelId="{AAF5D23F-8FC6-4991-A836-A1BB28590B2D}" type="presOf" srcId="{C6D5A356-4E5F-4184-A9AD-B16FE2C5722E}" destId="{2D44D585-D0EE-44A8-AAE6-AEC8F9513EF1}" srcOrd="0" destOrd="0" presId="urn:microsoft.com/office/officeart/2005/8/layout/default#2"/>
    <dgm:cxn modelId="{5436EFD4-0E5D-4799-B7AA-665898AA36FF}" srcId="{2EBD75D4-889A-41DF-920F-AD42B6E2A881}" destId="{B206479E-2374-4ECE-965C-2059C528B416}" srcOrd="3" destOrd="0" parTransId="{3A0745AD-FB15-41BC-8798-8651585B147F}" sibTransId="{8CB689A3-28ED-47FA-949B-8BC0CAC40904}"/>
    <dgm:cxn modelId="{9DCBCF1E-0A72-4E29-9B53-37708CFAEF3F}" srcId="{2EBD75D4-889A-41DF-920F-AD42B6E2A881}" destId="{2E1CB083-9644-45B3-A246-E9866E1E42A4}" srcOrd="2" destOrd="0" parTransId="{272945A5-4DD8-43E6-A31C-1A90734DE27A}" sibTransId="{5DDF34E5-0309-426D-96AC-F75F4393511F}"/>
    <dgm:cxn modelId="{47AC2B01-8576-49CF-912A-80E4D514BD3C}" type="presParOf" srcId="{20857F7E-2DA9-4B8D-AB61-C897D49C300D}" destId="{2D44D585-D0EE-44A8-AAE6-AEC8F9513EF1}" srcOrd="0" destOrd="0" presId="urn:microsoft.com/office/officeart/2005/8/layout/default#2"/>
    <dgm:cxn modelId="{C006F1FC-652C-424A-8FE2-8C8CC0FF8C3E}" type="presParOf" srcId="{20857F7E-2DA9-4B8D-AB61-C897D49C300D}" destId="{CC52D404-A8E0-4AF1-BD7C-1571A3318F11}" srcOrd="1" destOrd="0" presId="urn:microsoft.com/office/officeart/2005/8/layout/default#2"/>
    <dgm:cxn modelId="{552C4AA6-8FAE-431E-BCC7-27E60AED1E00}" type="presParOf" srcId="{20857F7E-2DA9-4B8D-AB61-C897D49C300D}" destId="{035156F3-73E3-413F-AAF1-649EFDCA934A}" srcOrd="2" destOrd="0" presId="urn:microsoft.com/office/officeart/2005/8/layout/default#2"/>
    <dgm:cxn modelId="{2F539827-DE49-44D7-A40B-0E83F9FFB4BA}" type="presParOf" srcId="{20857F7E-2DA9-4B8D-AB61-C897D49C300D}" destId="{24E150FC-E72F-4C24-B25D-FDE6F09A4643}" srcOrd="3" destOrd="0" presId="urn:microsoft.com/office/officeart/2005/8/layout/default#2"/>
    <dgm:cxn modelId="{3172D33A-F04C-468F-9769-389D3F482435}" type="presParOf" srcId="{20857F7E-2DA9-4B8D-AB61-C897D49C300D}" destId="{0C3E7902-DEFF-4999-99B7-2B9FD5BAF779}" srcOrd="4" destOrd="0" presId="urn:microsoft.com/office/officeart/2005/8/layout/default#2"/>
    <dgm:cxn modelId="{3DC77F87-F724-4DB7-8EEE-044DC3CFDF89}" type="presParOf" srcId="{20857F7E-2DA9-4B8D-AB61-C897D49C300D}" destId="{6AEB54D5-1D5F-4D08-8196-57BE06CC4746}" srcOrd="5" destOrd="0" presId="urn:microsoft.com/office/officeart/2005/8/layout/default#2"/>
    <dgm:cxn modelId="{7A302C87-FBF2-4049-AB48-B4E3FBC29C99}" type="presParOf" srcId="{20857F7E-2DA9-4B8D-AB61-C897D49C300D}" destId="{22AF79A9-5D37-4399-9D20-C6BEA54E7F85}" srcOrd="6" destOrd="0" presId="urn:microsoft.com/office/officeart/2005/8/layout/defaul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D2112-AD38-42DF-A42F-DA102A87F021}">
      <dsp:nvSpPr>
        <dsp:cNvPr id="0" name=""/>
        <dsp:cNvSpPr/>
      </dsp:nvSpPr>
      <dsp:spPr>
        <a:xfrm>
          <a:off x="3009228" y="2313678"/>
          <a:ext cx="2211142" cy="2211142"/>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GB" sz="2500" kern="1200" dirty="0" smtClean="0"/>
            <a:t>Overweight &amp; Obesity</a:t>
          </a:r>
          <a:endParaRPr lang="en-GB" sz="2500" kern="1200" dirty="0"/>
        </a:p>
      </dsp:txBody>
      <dsp:txXfrm>
        <a:off x="3333042" y="2637492"/>
        <a:ext cx="1563514" cy="1563514"/>
      </dsp:txXfrm>
    </dsp:sp>
    <dsp:sp modelId="{A84D4136-FD1A-4628-9365-50992DB5BCD9}">
      <dsp:nvSpPr>
        <dsp:cNvPr id="0" name=""/>
        <dsp:cNvSpPr/>
      </dsp:nvSpPr>
      <dsp:spPr>
        <a:xfrm rot="11700000">
          <a:off x="1339356" y="2580625"/>
          <a:ext cx="1643162" cy="630175"/>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5524D22-1EF1-43CF-9813-A00FD0C08483}">
      <dsp:nvSpPr>
        <dsp:cNvPr id="0" name=""/>
        <dsp:cNvSpPr/>
      </dsp:nvSpPr>
      <dsp:spPr>
        <a:xfrm>
          <a:off x="317059" y="1842838"/>
          <a:ext cx="2100585" cy="1680468"/>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1511300">
            <a:lnSpc>
              <a:spcPct val="90000"/>
            </a:lnSpc>
            <a:spcBef>
              <a:spcPct val="0"/>
            </a:spcBef>
            <a:spcAft>
              <a:spcPct val="35000"/>
            </a:spcAft>
          </a:pPr>
          <a:r>
            <a:rPr lang="en-GB" sz="3400" kern="1200" dirty="0" smtClean="0">
              <a:solidFill>
                <a:schemeClr val="tx1"/>
              </a:solidFill>
            </a:rPr>
            <a:t>Large food portions</a:t>
          </a:r>
          <a:endParaRPr lang="en-GB" sz="3400" kern="1200" dirty="0">
            <a:solidFill>
              <a:schemeClr val="tx1"/>
            </a:solidFill>
          </a:endParaRPr>
        </a:p>
      </dsp:txBody>
      <dsp:txXfrm>
        <a:off x="366278" y="1892057"/>
        <a:ext cx="2002147" cy="1582030"/>
      </dsp:txXfrm>
    </dsp:sp>
    <dsp:sp modelId="{B39C79BC-8FB6-4057-928F-DA569777A2C2}">
      <dsp:nvSpPr>
        <dsp:cNvPr id="0" name=""/>
        <dsp:cNvSpPr/>
      </dsp:nvSpPr>
      <dsp:spPr>
        <a:xfrm rot="14700000">
          <a:off x="2438352" y="1270894"/>
          <a:ext cx="1643162" cy="630175"/>
        </a:xfrm>
        <a:prstGeom prst="leftArrow">
          <a:avLst>
            <a:gd name="adj1" fmla="val 60000"/>
            <a:gd name="adj2" fmla="val 50000"/>
          </a:avLst>
        </a:prstGeom>
        <a:solidFill>
          <a:schemeClr val="accent2">
            <a:hueOff val="-914908"/>
            <a:satOff val="10826"/>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3E581D7-A7A0-4015-8B56-5B7E3383F71F}">
      <dsp:nvSpPr>
        <dsp:cNvPr id="0" name=""/>
        <dsp:cNvSpPr/>
      </dsp:nvSpPr>
      <dsp:spPr>
        <a:xfrm>
          <a:off x="1862425" y="1142"/>
          <a:ext cx="2100585" cy="1680468"/>
        </a:xfrm>
        <a:prstGeom prst="roundRect">
          <a:avLst>
            <a:gd name="adj" fmla="val 10000"/>
          </a:avLst>
        </a:prstGeom>
        <a:solidFill>
          <a:schemeClr val="accent2">
            <a:hueOff val="-914908"/>
            <a:satOff val="1082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1511300">
            <a:lnSpc>
              <a:spcPct val="90000"/>
            </a:lnSpc>
            <a:spcBef>
              <a:spcPct val="0"/>
            </a:spcBef>
            <a:spcAft>
              <a:spcPct val="35000"/>
            </a:spcAft>
          </a:pPr>
          <a:r>
            <a:rPr lang="en-GB" sz="3400" kern="1200" dirty="0" smtClean="0">
              <a:solidFill>
                <a:schemeClr val="tx1"/>
              </a:solidFill>
            </a:rPr>
            <a:t>Energy-dense food</a:t>
          </a:r>
          <a:endParaRPr lang="en-GB" sz="3400" kern="1200" dirty="0">
            <a:solidFill>
              <a:schemeClr val="tx1"/>
            </a:solidFill>
          </a:endParaRPr>
        </a:p>
      </dsp:txBody>
      <dsp:txXfrm>
        <a:off x="1911644" y="50361"/>
        <a:ext cx="2002147" cy="1582030"/>
      </dsp:txXfrm>
    </dsp:sp>
    <dsp:sp modelId="{6E19206C-6F90-4294-85D7-68E98BDAAEF9}">
      <dsp:nvSpPr>
        <dsp:cNvPr id="0" name=""/>
        <dsp:cNvSpPr/>
      </dsp:nvSpPr>
      <dsp:spPr>
        <a:xfrm rot="17700000">
          <a:off x="4148085" y="1270894"/>
          <a:ext cx="1643162" cy="630175"/>
        </a:xfrm>
        <a:prstGeom prst="leftArrow">
          <a:avLst>
            <a:gd name="adj1" fmla="val 60000"/>
            <a:gd name="adj2" fmla="val 50000"/>
          </a:avLst>
        </a:prstGeom>
        <a:solidFill>
          <a:schemeClr val="accent2">
            <a:hueOff val="-1829815"/>
            <a:satOff val="21653"/>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5BF00CC-FD49-454B-9E8B-67685AA1F918}">
      <dsp:nvSpPr>
        <dsp:cNvPr id="0" name=""/>
        <dsp:cNvSpPr/>
      </dsp:nvSpPr>
      <dsp:spPr>
        <a:xfrm>
          <a:off x="4266589" y="1142"/>
          <a:ext cx="2100585" cy="1680468"/>
        </a:xfrm>
        <a:prstGeom prst="roundRect">
          <a:avLst>
            <a:gd name="adj" fmla="val 10000"/>
          </a:avLst>
        </a:prstGeom>
        <a:solidFill>
          <a:schemeClr val="accent2">
            <a:hueOff val="-1829815"/>
            <a:satOff val="2165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1511300">
            <a:lnSpc>
              <a:spcPct val="90000"/>
            </a:lnSpc>
            <a:spcBef>
              <a:spcPct val="0"/>
            </a:spcBef>
            <a:spcAft>
              <a:spcPct val="35000"/>
            </a:spcAft>
          </a:pPr>
          <a:r>
            <a:rPr lang="en-GB" sz="3400" kern="1200" dirty="0" smtClean="0">
              <a:solidFill>
                <a:schemeClr val="tx1"/>
              </a:solidFill>
            </a:rPr>
            <a:t>No variety of food</a:t>
          </a:r>
          <a:endParaRPr lang="en-GB" sz="3400" kern="1200" dirty="0">
            <a:solidFill>
              <a:schemeClr val="tx1"/>
            </a:solidFill>
          </a:endParaRPr>
        </a:p>
      </dsp:txBody>
      <dsp:txXfrm>
        <a:off x="4315808" y="50361"/>
        <a:ext cx="2002147" cy="1582030"/>
      </dsp:txXfrm>
    </dsp:sp>
    <dsp:sp modelId="{4596A0DB-02C0-48D2-851B-1266531A2568}">
      <dsp:nvSpPr>
        <dsp:cNvPr id="0" name=""/>
        <dsp:cNvSpPr/>
      </dsp:nvSpPr>
      <dsp:spPr>
        <a:xfrm rot="20700000">
          <a:off x="5247080" y="2580625"/>
          <a:ext cx="1643162" cy="630175"/>
        </a:xfrm>
        <a:prstGeom prst="leftArrow">
          <a:avLst>
            <a:gd name="adj1" fmla="val 60000"/>
            <a:gd name="adj2" fmla="val 50000"/>
          </a:avLst>
        </a:prstGeom>
        <a:solidFill>
          <a:schemeClr val="accent2">
            <a:hueOff val="-2744723"/>
            <a:satOff val="32479"/>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56D30E5-ED93-4E74-8B83-6C7C3F5CFFEB}">
      <dsp:nvSpPr>
        <dsp:cNvPr id="0" name=""/>
        <dsp:cNvSpPr/>
      </dsp:nvSpPr>
      <dsp:spPr>
        <a:xfrm>
          <a:off x="5811955" y="1842838"/>
          <a:ext cx="2100585" cy="1680468"/>
        </a:xfrm>
        <a:prstGeom prst="roundRect">
          <a:avLst>
            <a:gd name="adj" fmla="val 10000"/>
          </a:avLst>
        </a:prstGeom>
        <a:solidFill>
          <a:schemeClr val="accent2">
            <a:hueOff val="-2744723"/>
            <a:satOff val="32479"/>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1511300">
            <a:lnSpc>
              <a:spcPct val="90000"/>
            </a:lnSpc>
            <a:spcBef>
              <a:spcPct val="0"/>
            </a:spcBef>
            <a:spcAft>
              <a:spcPct val="35000"/>
            </a:spcAft>
          </a:pPr>
          <a:r>
            <a:rPr lang="en-GB" sz="3400" kern="1200" dirty="0" smtClean="0">
              <a:solidFill>
                <a:schemeClr val="tx1"/>
              </a:solidFill>
            </a:rPr>
            <a:t>Low physical activity</a:t>
          </a:r>
          <a:endParaRPr lang="en-GB" sz="3400" kern="1200" dirty="0">
            <a:solidFill>
              <a:schemeClr val="tx1"/>
            </a:solidFill>
          </a:endParaRPr>
        </a:p>
      </dsp:txBody>
      <dsp:txXfrm>
        <a:off x="5861174" y="1892057"/>
        <a:ext cx="2002147" cy="15820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44D585-D0EE-44A8-AAE6-AEC8F9513EF1}">
      <dsp:nvSpPr>
        <dsp:cNvPr id="0" name=""/>
        <dsp:cNvSpPr/>
      </dsp:nvSpPr>
      <dsp:spPr>
        <a:xfrm>
          <a:off x="955291" y="404"/>
          <a:ext cx="1851796" cy="1111077"/>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50800" dist="38100" dir="5400000" rotWithShape="0">
            <a:srgbClr val="000000">
              <a:alpha val="43137"/>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GB" sz="3100" kern="1200" dirty="0" smtClean="0">
              <a:solidFill>
                <a:schemeClr val="tx1"/>
              </a:solidFill>
            </a:rPr>
            <a:t>Heart Disease </a:t>
          </a:r>
          <a:endParaRPr lang="en-GB" sz="3100" kern="1200" dirty="0">
            <a:solidFill>
              <a:schemeClr val="tx1"/>
            </a:solidFill>
          </a:endParaRPr>
        </a:p>
      </dsp:txBody>
      <dsp:txXfrm>
        <a:off x="955291" y="404"/>
        <a:ext cx="1851796" cy="1111077"/>
      </dsp:txXfrm>
    </dsp:sp>
    <dsp:sp modelId="{035156F3-73E3-413F-AAF1-649EFDCA934A}">
      <dsp:nvSpPr>
        <dsp:cNvPr id="0" name=""/>
        <dsp:cNvSpPr/>
      </dsp:nvSpPr>
      <dsp:spPr>
        <a:xfrm>
          <a:off x="955291" y="1296662"/>
          <a:ext cx="1851796" cy="1111077"/>
        </a:xfrm>
        <a:prstGeom prst="rect">
          <a:avLst/>
        </a:prstGeom>
        <a:solidFill>
          <a:schemeClr val="accent2">
            <a:hueOff val="-914908"/>
            <a:satOff val="10826"/>
            <a:lumOff val="0"/>
            <a:alphaOff val="0"/>
          </a:schemeClr>
        </a:solidFill>
        <a:ln w="38100" cap="flat" cmpd="sng" algn="ctr">
          <a:solidFill>
            <a:schemeClr val="lt1">
              <a:hueOff val="0"/>
              <a:satOff val="0"/>
              <a:lumOff val="0"/>
              <a:alphaOff val="0"/>
            </a:schemeClr>
          </a:solidFill>
          <a:prstDash val="solid"/>
        </a:ln>
        <a:effectLst>
          <a:outerShdw blurRad="50800" dist="38100" dir="5400000" rotWithShape="0">
            <a:srgbClr val="000000">
              <a:alpha val="43137"/>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GB" sz="3100" kern="1200" dirty="0" smtClean="0">
              <a:solidFill>
                <a:schemeClr val="tx1"/>
              </a:solidFill>
            </a:rPr>
            <a:t>Stroke</a:t>
          </a:r>
          <a:endParaRPr lang="en-GB" sz="3100" kern="1200" dirty="0">
            <a:solidFill>
              <a:schemeClr val="tx1"/>
            </a:solidFill>
          </a:endParaRPr>
        </a:p>
      </dsp:txBody>
      <dsp:txXfrm>
        <a:off x="955291" y="1296662"/>
        <a:ext cx="1851796" cy="1111077"/>
      </dsp:txXfrm>
    </dsp:sp>
    <dsp:sp modelId="{0C3E7902-DEFF-4999-99B7-2B9FD5BAF779}">
      <dsp:nvSpPr>
        <dsp:cNvPr id="0" name=""/>
        <dsp:cNvSpPr/>
      </dsp:nvSpPr>
      <dsp:spPr>
        <a:xfrm>
          <a:off x="955291" y="2592919"/>
          <a:ext cx="1851796" cy="1111077"/>
        </a:xfrm>
        <a:prstGeom prst="rect">
          <a:avLst/>
        </a:prstGeom>
        <a:solidFill>
          <a:schemeClr val="accent2">
            <a:hueOff val="-1829815"/>
            <a:satOff val="21653"/>
            <a:lumOff val="0"/>
            <a:alphaOff val="0"/>
          </a:schemeClr>
        </a:solidFill>
        <a:ln w="38100" cap="flat" cmpd="sng" algn="ctr">
          <a:solidFill>
            <a:schemeClr val="lt1">
              <a:hueOff val="0"/>
              <a:satOff val="0"/>
              <a:lumOff val="0"/>
              <a:alphaOff val="0"/>
            </a:schemeClr>
          </a:solidFill>
          <a:prstDash val="solid"/>
        </a:ln>
        <a:effectLst>
          <a:outerShdw blurRad="50800" dist="38100" dir="5400000" rotWithShape="0">
            <a:srgbClr val="000000">
              <a:alpha val="43137"/>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GB" sz="3100" kern="1200" dirty="0" smtClean="0">
              <a:solidFill>
                <a:schemeClr val="tx1"/>
              </a:solidFill>
            </a:rPr>
            <a:t>Diabetes</a:t>
          </a:r>
          <a:endParaRPr lang="en-GB" sz="3100" kern="1200" dirty="0">
            <a:solidFill>
              <a:schemeClr val="tx1"/>
            </a:solidFill>
          </a:endParaRPr>
        </a:p>
      </dsp:txBody>
      <dsp:txXfrm>
        <a:off x="955291" y="2592919"/>
        <a:ext cx="1851796" cy="1111077"/>
      </dsp:txXfrm>
    </dsp:sp>
    <dsp:sp modelId="{22AF79A9-5D37-4399-9D20-C6BEA54E7F85}">
      <dsp:nvSpPr>
        <dsp:cNvPr id="0" name=""/>
        <dsp:cNvSpPr/>
      </dsp:nvSpPr>
      <dsp:spPr>
        <a:xfrm>
          <a:off x="955291" y="3889177"/>
          <a:ext cx="1851796" cy="1111077"/>
        </a:xfrm>
        <a:prstGeom prst="rect">
          <a:avLst/>
        </a:prstGeom>
        <a:solidFill>
          <a:schemeClr val="accent2">
            <a:hueOff val="-2744723"/>
            <a:satOff val="32479"/>
            <a:lumOff val="0"/>
            <a:alphaOff val="0"/>
          </a:schemeClr>
        </a:solidFill>
        <a:ln w="38100" cap="flat" cmpd="sng" algn="ctr">
          <a:solidFill>
            <a:schemeClr val="lt1">
              <a:hueOff val="0"/>
              <a:satOff val="0"/>
              <a:lumOff val="0"/>
              <a:alphaOff val="0"/>
            </a:schemeClr>
          </a:solidFill>
          <a:prstDash val="solid"/>
        </a:ln>
        <a:effectLst>
          <a:outerShdw blurRad="50800" dist="38100" dir="5400000" rotWithShape="0">
            <a:srgbClr val="000000">
              <a:alpha val="43137"/>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GB" sz="3100" kern="1200" dirty="0" smtClean="0">
              <a:solidFill>
                <a:schemeClr val="tx1"/>
              </a:solidFill>
            </a:rPr>
            <a:t>Some cancers</a:t>
          </a:r>
          <a:endParaRPr lang="en-GB" sz="3100" kern="1200" dirty="0">
            <a:solidFill>
              <a:schemeClr val="tx1"/>
            </a:solidFill>
          </a:endParaRPr>
        </a:p>
      </dsp:txBody>
      <dsp:txXfrm>
        <a:off x="955291" y="3889177"/>
        <a:ext cx="1851796" cy="1111077"/>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68C008-8F6C-4C61-A2C9-DCE2D419D5C1}" type="datetimeFigureOut">
              <a:rPr lang="en-US" smtClean="0"/>
              <a:pPr/>
              <a:t>2013/10/03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0C9721-3C41-4F02-BC33-5E5BF07D9304}" type="slidenum">
              <a:rPr lang="en-GB" smtClean="0"/>
              <a:pPr/>
              <a:t>‹#›</a:t>
            </a:fld>
            <a:endParaRPr lang="en-GB"/>
          </a:p>
        </p:txBody>
      </p:sp>
    </p:spTree>
    <p:extLst>
      <p:ext uri="{BB962C8B-B14F-4D97-AF65-F5344CB8AC3E}">
        <p14:creationId xmlns:p14="http://schemas.microsoft.com/office/powerpoint/2010/main" val="501541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GB" sz="1200" kern="1200" dirty="0" smtClean="0">
                <a:solidFill>
                  <a:schemeClr val="tx1"/>
                </a:solidFill>
                <a:latin typeface="+mn-lt"/>
                <a:ea typeface="+mn-ea"/>
                <a:cs typeface="+mn-cs"/>
              </a:rPr>
              <a:t>Overweight and obesity are affecting the majority of South Africans, especially adult women and preschool children.</a:t>
            </a:r>
          </a:p>
          <a:p>
            <a:r>
              <a:rPr lang="en-GB" sz="1200" kern="1200" dirty="0" smtClean="0">
                <a:solidFill>
                  <a:schemeClr val="tx1"/>
                </a:solidFill>
                <a:latin typeface="+mn-lt"/>
                <a:ea typeface="+mn-ea"/>
                <a:cs typeface="+mn-cs"/>
              </a:rPr>
              <a:t> </a:t>
            </a:r>
          </a:p>
          <a:p>
            <a:pPr lvl="0"/>
            <a:r>
              <a:rPr lang="en-GB" sz="1200" kern="1200" dirty="0" smtClean="0">
                <a:solidFill>
                  <a:schemeClr val="tx1"/>
                </a:solidFill>
                <a:latin typeface="+mn-lt"/>
                <a:ea typeface="+mn-ea"/>
                <a:cs typeface="+mn-cs"/>
              </a:rPr>
              <a:t>Some of the main reasons why people become overweight or obese are because they are:</a:t>
            </a:r>
          </a:p>
          <a:p>
            <a:pPr lvl="0"/>
            <a:r>
              <a:rPr lang="en-GB" sz="1200" kern="1200" dirty="0" smtClean="0">
                <a:solidFill>
                  <a:schemeClr val="tx1"/>
                </a:solidFill>
                <a:latin typeface="+mn-lt"/>
                <a:ea typeface="+mn-ea"/>
                <a:cs typeface="+mn-cs"/>
              </a:rPr>
              <a:t>Eating large amounts of food (food portions);</a:t>
            </a:r>
          </a:p>
          <a:p>
            <a:pPr lvl="0"/>
            <a:r>
              <a:rPr lang="en-GB" sz="1200" kern="1200" dirty="0" smtClean="0">
                <a:solidFill>
                  <a:schemeClr val="tx1"/>
                </a:solidFill>
                <a:latin typeface="+mn-lt"/>
                <a:ea typeface="+mn-ea"/>
                <a:cs typeface="+mn-cs"/>
              </a:rPr>
              <a:t>Eating high-energy foods that are high in sugar, fat and salt;</a:t>
            </a:r>
          </a:p>
          <a:p>
            <a:pPr lvl="0"/>
            <a:r>
              <a:rPr lang="en-GB" sz="1200" kern="1200" dirty="0" smtClean="0">
                <a:solidFill>
                  <a:schemeClr val="tx1"/>
                </a:solidFill>
                <a:latin typeface="+mn-lt"/>
                <a:ea typeface="+mn-ea"/>
                <a:cs typeface="+mn-cs"/>
              </a:rPr>
              <a:t>Not eating a variety of food from the different food groups.</a:t>
            </a:r>
          </a:p>
          <a:p>
            <a:pPr lvl="0"/>
            <a:r>
              <a:rPr lang="en-GB" sz="1200" kern="1200" dirty="0" smtClean="0">
                <a:solidFill>
                  <a:schemeClr val="tx1"/>
                </a:solidFill>
                <a:latin typeface="+mn-lt"/>
                <a:ea typeface="+mn-ea"/>
                <a:cs typeface="+mn-cs"/>
              </a:rPr>
              <a:t>Not engaging in regular physical activity  </a:t>
            </a:r>
          </a:p>
          <a:p>
            <a:endParaRPr lang="en-GB" dirty="0"/>
          </a:p>
        </p:txBody>
      </p:sp>
      <p:sp>
        <p:nvSpPr>
          <p:cNvPr id="4" name="Slide Number Placeholder 3"/>
          <p:cNvSpPr>
            <a:spLocks noGrp="1"/>
          </p:cNvSpPr>
          <p:nvPr>
            <p:ph type="sldNum" sz="quarter" idx="10"/>
          </p:nvPr>
        </p:nvSpPr>
        <p:spPr/>
        <p:txBody>
          <a:bodyPr/>
          <a:lstStyle/>
          <a:p>
            <a:fld id="{9C0C9721-3C41-4F02-BC33-5E5BF07D9304}" type="slidenum">
              <a:rPr lang="en-GB" smtClean="0"/>
              <a:pPr/>
              <a:t>2</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This is putting South Africans at risk for chronic diseases, such as heart disease and strokes, diabetes and some cancers.</a:t>
            </a:r>
            <a:endParaRPr lang="en-GB" dirty="0"/>
          </a:p>
        </p:txBody>
      </p:sp>
      <p:sp>
        <p:nvSpPr>
          <p:cNvPr id="4" name="Slide Number Placeholder 3"/>
          <p:cNvSpPr>
            <a:spLocks noGrp="1"/>
          </p:cNvSpPr>
          <p:nvPr>
            <p:ph type="sldNum" sz="quarter" idx="10"/>
          </p:nvPr>
        </p:nvSpPr>
        <p:spPr/>
        <p:txBody>
          <a:bodyPr/>
          <a:lstStyle/>
          <a:p>
            <a:fld id="{9C0C9721-3C41-4F02-BC33-5E5BF07D9304}" type="slidenum">
              <a:rPr lang="en-GB" smtClean="0"/>
              <a:pPr/>
              <a:t>3</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Meal example for an inactive adult</a:t>
            </a:r>
            <a:r>
              <a:rPr lang="en-GB" baseline="0" dirty="0" smtClean="0"/>
              <a:t> female (6500kJ). The picture is based on the food based dietary guidelines for all adults.  The colours and size of the circles indicates the food group and the portion this food group should contribute to our daily diet. Each food portion represent the amount that should be consumed by an inactive female at a main meal (example </a:t>
            </a:r>
            <a:r>
              <a:rPr lang="en-GB" baseline="0" dirty="0" err="1" smtClean="0"/>
              <a:t>samp</a:t>
            </a:r>
            <a:r>
              <a:rPr lang="en-GB" baseline="0" dirty="0" smtClean="0"/>
              <a:t>: ½ cup, chicken: 1 medium sized breast, skinless).  This is based on the daily dietary needs of an inactive female consuming 6 500kJ of energy per day.  </a:t>
            </a:r>
          </a:p>
          <a:p>
            <a:r>
              <a:rPr lang="en-GB" baseline="0" dirty="0" smtClean="0"/>
              <a:t>Thus for each food group there is a colour (green for vegetables, orange for starch, etc.) – </a:t>
            </a:r>
            <a:r>
              <a:rPr lang="en-GB" baseline="0" dirty="0" smtClean="0">
                <a:solidFill>
                  <a:srgbClr val="FF0000"/>
                </a:solidFill>
              </a:rPr>
              <a:t>see the key on the upper right hand corner of the picture.  The size of the coloured circle also represent the amount this food group should contribute to the diet.  Moving on to the food plate in the centre of the picture… the whole plate contains all the food groups.  Each “scoop” has the same colour as the key (upper right hand corner).  This “scoop” indicates the portion size for that specific food group.  The food portions are also inline with the food based dietary guidelines and the amount of portions per food group will differ based on your age, gender and level of activity.  In the bottom left corner the recommended amount of fat and sugar consumed each day are indicated. </a:t>
            </a:r>
          </a:p>
          <a:p>
            <a:r>
              <a:rPr lang="en-GB" baseline="0" dirty="0" smtClean="0">
                <a:solidFill>
                  <a:srgbClr val="FF0000"/>
                </a:solidFill>
              </a:rPr>
              <a:t>Contact a registered dietician or registered nutritionist to assist in determining your personal nutritional needs.</a:t>
            </a:r>
            <a:endParaRPr lang="en-GB" dirty="0">
              <a:solidFill>
                <a:srgbClr val="FF0000"/>
              </a:solidFill>
            </a:endParaRPr>
          </a:p>
        </p:txBody>
      </p:sp>
      <p:sp>
        <p:nvSpPr>
          <p:cNvPr id="4" name="Slide Number Placeholder 3"/>
          <p:cNvSpPr>
            <a:spLocks noGrp="1"/>
          </p:cNvSpPr>
          <p:nvPr>
            <p:ph type="sldNum" sz="quarter" idx="10"/>
          </p:nvPr>
        </p:nvSpPr>
        <p:spPr/>
        <p:txBody>
          <a:bodyPr/>
          <a:lstStyle/>
          <a:p>
            <a:fld id="{9C0C9721-3C41-4F02-BC33-5E5BF07D9304}" type="slidenum">
              <a:rPr lang="en-GB" smtClean="0"/>
              <a:pPr/>
              <a:t>4</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These guides were developed for an inactive male and female that wants to lose weight (Male: 8 400 kJ per day; Female 6 500 kJ per day). These plans are</a:t>
            </a:r>
            <a:r>
              <a:rPr lang="en-US" sz="1200" b="0" i="0" kern="1200" baseline="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based on the objective of the campaign for this year: to teach individuals to downsize on portion sizes to beat obesity.  Again each color represent each food group and the amount</a:t>
            </a:r>
            <a:r>
              <a:rPr lang="en-US" sz="1200" b="0" i="0" kern="1200" baseline="0" dirty="0" smtClean="0">
                <a:solidFill>
                  <a:schemeClr val="tx1"/>
                </a:solidFill>
                <a:latin typeface="+mn-lt"/>
                <a:ea typeface="+mn-ea"/>
                <a:cs typeface="+mn-cs"/>
              </a:rPr>
              <a:t> of scoops underneath each group the amount of portions per day.  For example an inactive woman who wants to loose weight are allowed to consume 2 starch portions, 1 fruit /or vegetable portion, 1 milk portion and 1 water portion for breakfast. For a man the recommended portions for lunch are 2 starch, 1 fruit /or vegetable, 1 dry beans, split peas or lentils, 2 water and 2 fat.  Examples of portion sizes are at the bottom of the picture.  This is just a guideline on how to spread the total amount of each food group throughout the day to ensure that the meals are balanced.  Thus the table indicates the total amount of portions recommended from each group (example for a female the recommended amount of portions from the starch group is 6 portions per day.)  The table also indicate when these portions can be consumed, but the diet can be individualized – portions may be moved around as long as it stays within the recommended portions per day (example for a female the six starch portions can be changed to 1 starch for breakfast, 1 as a snack, 1 for lunch, 1 for the afternoon snack, and one for dinner as long as the total amount of starch portions does not exceed the recommended 6).</a:t>
            </a:r>
            <a:endParaRPr lang="en-US" sz="1200" b="0" i="0" kern="120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9C0C9721-3C41-4F02-BC33-5E5BF07D9304}" type="slidenum">
              <a:rPr lang="en-GB" smtClean="0"/>
              <a:pPr/>
              <a:t>5</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Example of an unhealthy / unbalanced plate of food</a:t>
            </a:r>
          </a:p>
          <a:p>
            <a:r>
              <a:rPr lang="en-GB" dirty="0" smtClean="0"/>
              <a:t>Starch</a:t>
            </a:r>
            <a:r>
              <a:rPr lang="en-GB" baseline="0" dirty="0" smtClean="0"/>
              <a:t> portions are too big – half of the plate plus on the side (see next slide for recommended portion size).</a:t>
            </a:r>
          </a:p>
          <a:p>
            <a:r>
              <a:rPr lang="en-GB" baseline="0" dirty="0" smtClean="0"/>
              <a:t>Protein portions are too big (see next side for recommended portion size).</a:t>
            </a:r>
          </a:p>
          <a:p>
            <a:r>
              <a:rPr lang="en-GB" baseline="0" dirty="0" smtClean="0"/>
              <a:t>Vegetable portions are too small (see next slide for recommended portion size).</a:t>
            </a:r>
          </a:p>
          <a:p>
            <a:r>
              <a:rPr lang="en-GB" baseline="0" dirty="0" smtClean="0"/>
              <a:t>Too much sugar – drink is high in sugar and only add to total kilojoules consumed during a meal but does not add any other nutrients (this cool drink is thus energy dense and not nutrient </a:t>
            </a:r>
            <a:r>
              <a:rPr lang="en-GB" baseline="0" dirty="0" err="1" smtClean="0"/>
              <a:t>dence</a:t>
            </a:r>
            <a:r>
              <a:rPr lang="en-GB" baseline="0" dirty="0" smtClean="0"/>
              <a:t>) .</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9C0C9721-3C41-4F02-BC33-5E5BF07D9304}" type="slidenum">
              <a:rPr lang="en-GB" smtClean="0"/>
              <a:pPr/>
              <a:t>6</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Starch is 1 quarter of the plate. Protein is 1</a:t>
            </a:r>
            <a:r>
              <a:rPr lang="en-GB" baseline="0" dirty="0" smtClean="0"/>
              <a:t> quarter of the plate.</a:t>
            </a:r>
            <a:endParaRPr lang="en-GB" dirty="0" smtClean="0"/>
          </a:p>
          <a:p>
            <a:r>
              <a:rPr lang="en-GB" dirty="0" smtClean="0"/>
              <a:t>Vegetables and/salad half of plate. A glass</a:t>
            </a:r>
            <a:r>
              <a:rPr lang="en-GB" baseline="0" dirty="0" smtClean="0"/>
              <a:t> of water adds a refreshing aspect to a meal (plus some much needed hydration</a:t>
            </a:r>
            <a:r>
              <a:rPr lang="en-GB" dirty="0" smtClean="0"/>
              <a:t>.</a:t>
            </a:r>
          </a:p>
          <a:p>
            <a:r>
              <a:rPr lang="en-GB" dirty="0" smtClean="0"/>
              <a:t>Choose</a:t>
            </a:r>
            <a:r>
              <a:rPr lang="en-GB" baseline="0" dirty="0" smtClean="0"/>
              <a:t> starch options that are whole grain or high in fibre, and prepared in a low fat way.</a:t>
            </a:r>
          </a:p>
          <a:p>
            <a:r>
              <a:rPr lang="en-GB" baseline="0" dirty="0" smtClean="0"/>
              <a:t>Choose lean protein options prepared in a low fat, low salt way (fish, skinless chicken or meat without visible fat).</a:t>
            </a:r>
          </a:p>
          <a:p>
            <a:r>
              <a:rPr lang="en-GB" baseline="0" dirty="0" smtClean="0"/>
              <a:t>Vegetables can be raw, steamed, grilled or </a:t>
            </a:r>
            <a:r>
              <a:rPr lang="en-GB" baseline="0" dirty="0" err="1" smtClean="0"/>
              <a:t>braaied</a:t>
            </a:r>
            <a:r>
              <a:rPr lang="en-GB" baseline="0" dirty="0" smtClean="0"/>
              <a:t> – use low fat, low salt cooking methods.</a:t>
            </a:r>
            <a:endParaRPr lang="en-GB" dirty="0" smtClean="0"/>
          </a:p>
          <a:p>
            <a:endParaRPr lang="en-GB" dirty="0"/>
          </a:p>
        </p:txBody>
      </p:sp>
      <p:sp>
        <p:nvSpPr>
          <p:cNvPr id="4" name="Slide Number Placeholder 3"/>
          <p:cNvSpPr>
            <a:spLocks noGrp="1"/>
          </p:cNvSpPr>
          <p:nvPr>
            <p:ph type="sldNum" sz="quarter" idx="10"/>
          </p:nvPr>
        </p:nvSpPr>
        <p:spPr/>
        <p:txBody>
          <a:bodyPr/>
          <a:lstStyle/>
          <a:p>
            <a:fld id="{9C0C9721-3C41-4F02-BC33-5E5BF07D9304}" type="slidenum">
              <a:rPr lang="en-GB" smtClean="0"/>
              <a:pPr/>
              <a:t>7</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eaLnBrk="1" fontAlgn="base" latinLnBrk="0" hangingPunct="1"/>
            <a:r>
              <a:rPr lang="en-GB" dirty="0" smtClean="0"/>
              <a:t>This picture indicate the foods frequently</a:t>
            </a:r>
            <a:r>
              <a:rPr lang="en-GB" baseline="0" dirty="0" smtClean="0"/>
              <a:t> consumed by the public but that’s very high in salt (sodium) and should be avoided. </a:t>
            </a:r>
            <a:r>
              <a:rPr lang="en-GB" sz="1200" kern="1200" baseline="0" dirty="0" smtClean="0">
                <a:solidFill>
                  <a:schemeClr val="tx1"/>
                </a:solidFill>
                <a:latin typeface="+mn-lt"/>
                <a:ea typeface="+mn-ea"/>
                <a:cs typeface="+mn-cs"/>
              </a:rPr>
              <a:t>  For example 1 sachet of instant soup contains 980mg of sodium; a packet of instant noodles 440mg of sodium; and 2 beef </a:t>
            </a:r>
            <a:r>
              <a:rPr lang="en-GB" sz="1200" kern="1200" baseline="0" dirty="0" err="1" smtClean="0">
                <a:solidFill>
                  <a:schemeClr val="tx1"/>
                </a:solidFill>
                <a:latin typeface="+mn-lt"/>
                <a:ea typeface="+mn-ea"/>
                <a:cs typeface="+mn-cs"/>
              </a:rPr>
              <a:t>viennas</a:t>
            </a:r>
            <a:r>
              <a:rPr lang="en-GB" sz="1200" kern="1200" baseline="0" dirty="0" smtClean="0">
                <a:solidFill>
                  <a:schemeClr val="tx1"/>
                </a:solidFill>
                <a:latin typeface="+mn-lt"/>
                <a:ea typeface="+mn-ea"/>
                <a:cs typeface="+mn-cs"/>
              </a:rPr>
              <a:t> 572mg of sodium.  It is thus clear that it is very easy to consume more sodium than the recommended amount.</a:t>
            </a:r>
          </a:p>
          <a:p>
            <a:r>
              <a:rPr lang="en-GB" baseline="0" dirty="0" smtClean="0"/>
              <a:t>The amount of salt to be consumed daily is 1 teaspoon (5g) as recommended by the World Health Organisation.  This means that your total daily intake should not exceed 5g of salt or 2000mg of sodium (1g of salt contains 400mg of sodium).  It is therefore very important that you start reading food labels and know what foods contain more sodium than others.  </a:t>
            </a:r>
          </a:p>
          <a:p>
            <a:endParaRPr lang="en-GB" baseline="0" dirty="0" smtClean="0"/>
          </a:p>
        </p:txBody>
      </p:sp>
      <p:sp>
        <p:nvSpPr>
          <p:cNvPr id="4" name="Slide Number Placeholder 3"/>
          <p:cNvSpPr>
            <a:spLocks noGrp="1"/>
          </p:cNvSpPr>
          <p:nvPr>
            <p:ph type="sldNum" sz="quarter" idx="10"/>
          </p:nvPr>
        </p:nvSpPr>
        <p:spPr/>
        <p:txBody>
          <a:bodyPr/>
          <a:lstStyle/>
          <a:p>
            <a:fld id="{9C0C9721-3C41-4F02-BC33-5E5BF07D9304}" type="slidenum">
              <a:rPr lang="en-GB" smtClean="0"/>
              <a:pPr/>
              <a:t>8</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tx1"/>
                </a:solidFill>
                <a:latin typeface="+mn-lt"/>
                <a:ea typeface="+mn-ea"/>
                <a:cs typeface="+mn-cs"/>
              </a:rPr>
              <a:t>A few practical tips on how to eat less salt or use less salt in our daily diet:  Learn to appreciate the natural taste of food; instead of using salt to flavour food use herbs (rosemary, thyme, basil, etc.), spices (curry, cinnamon, ginger, etc.), black pepper, garlic and onion instead; thicken stews with </a:t>
            </a:r>
            <a:r>
              <a:rPr lang="en-GB" sz="1200" kern="1200" baseline="0" dirty="0" err="1" smtClean="0">
                <a:solidFill>
                  <a:schemeClr val="tx1"/>
                </a:solidFill>
                <a:latin typeface="+mn-lt"/>
                <a:ea typeface="+mn-ea"/>
                <a:cs typeface="+mn-cs"/>
              </a:rPr>
              <a:t>maizina</a:t>
            </a:r>
            <a:r>
              <a:rPr lang="en-GB" sz="1200" kern="1200" baseline="0" dirty="0" smtClean="0">
                <a:solidFill>
                  <a:schemeClr val="tx1"/>
                </a:solidFill>
                <a:latin typeface="+mn-lt"/>
                <a:ea typeface="+mn-ea"/>
                <a:cs typeface="+mn-cs"/>
              </a:rPr>
              <a:t> or flour instead of powdered soup; Do not put the salt shaker on the table (if it is there it will be used); eat less potato chips, take-</a:t>
            </a:r>
            <a:r>
              <a:rPr lang="en-GB" sz="1200" kern="1200" baseline="0" dirty="0" err="1" smtClean="0">
                <a:solidFill>
                  <a:schemeClr val="tx1"/>
                </a:solidFill>
                <a:latin typeface="+mn-lt"/>
                <a:ea typeface="+mn-ea"/>
                <a:cs typeface="+mn-cs"/>
              </a:rPr>
              <a:t>aways</a:t>
            </a:r>
            <a:r>
              <a:rPr lang="en-GB" sz="1200" kern="1200" baseline="0" dirty="0" smtClean="0">
                <a:solidFill>
                  <a:schemeClr val="tx1"/>
                </a:solidFill>
                <a:latin typeface="+mn-lt"/>
                <a:ea typeface="+mn-ea"/>
                <a:cs typeface="+mn-cs"/>
              </a:rPr>
              <a:t> and  processed meat (these already contain a lot of salt</a:t>
            </a:r>
            <a:endParaRPr lang="en-GB" sz="1200" kern="120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9C0C9721-3C41-4F02-BC33-5E5BF07D9304}" type="slidenum">
              <a:rPr lang="en-GB" smtClean="0"/>
              <a:pPr/>
              <a:t>9</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You can estimate most portion sizes by using your</a:t>
            </a:r>
            <a:r>
              <a:rPr lang="en-GB" baseline="0" dirty="0" smtClean="0"/>
              <a:t> hand.</a:t>
            </a:r>
            <a:endParaRPr lang="en-GB" dirty="0" smtClean="0"/>
          </a:p>
          <a:p>
            <a:endParaRPr lang="en-GB" dirty="0"/>
          </a:p>
        </p:txBody>
      </p:sp>
      <p:sp>
        <p:nvSpPr>
          <p:cNvPr id="4" name="Slide Number Placeholder 3"/>
          <p:cNvSpPr>
            <a:spLocks noGrp="1"/>
          </p:cNvSpPr>
          <p:nvPr>
            <p:ph type="sldNum" sz="quarter" idx="10"/>
          </p:nvPr>
        </p:nvSpPr>
        <p:spPr/>
        <p:txBody>
          <a:bodyPr/>
          <a:lstStyle/>
          <a:p>
            <a:fld id="{9C0C9721-3C41-4F02-BC33-5E5BF07D9304}" type="slidenum">
              <a:rPr lang="en-GB" smtClean="0"/>
              <a:pPr/>
              <a:t>11</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 great</a:t>
            </a:r>
            <a:r>
              <a:rPr lang="en-GB" baseline="0" dirty="0" smtClean="0"/>
              <a:t> thank you to our sponsors!  Milk </a:t>
            </a:r>
            <a:r>
              <a:rPr lang="en-GB" baseline="0" smtClean="0"/>
              <a:t>South Africa, </a:t>
            </a:r>
            <a:r>
              <a:rPr lang="en-GB" baseline="0" dirty="0" smtClean="0"/>
              <a:t>The Association for Dietetics in South Africa, the Department of Health, The Consumer Goods Council of South Africa and the Heart and Stroke foundation South Africa.</a:t>
            </a:r>
            <a:endParaRPr lang="en-GB" dirty="0"/>
          </a:p>
        </p:txBody>
      </p:sp>
      <p:sp>
        <p:nvSpPr>
          <p:cNvPr id="4" name="Slide Number Placeholder 3"/>
          <p:cNvSpPr>
            <a:spLocks noGrp="1"/>
          </p:cNvSpPr>
          <p:nvPr>
            <p:ph type="sldNum" sz="quarter" idx="10"/>
          </p:nvPr>
        </p:nvSpPr>
        <p:spPr/>
        <p:txBody>
          <a:bodyPr/>
          <a:lstStyle/>
          <a:p>
            <a:fld id="{9C0C9721-3C41-4F02-BC33-5E5BF07D9304}" type="slidenum">
              <a:rPr lang="en-GB" smtClean="0"/>
              <a:pPr/>
              <a:t>12</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210AFEF-F1AE-461F-A562-439034C5BF0D}" type="datetimeFigureOut">
              <a:rPr lang="en-US" smtClean="0"/>
              <a:pPr/>
              <a:t>2013/10/03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03DBAB-12E0-4D56-9864-9467B35F618D}" type="slidenum">
              <a:rPr lang="en-GB" smtClean="0"/>
              <a:pPr/>
              <a:t>‹#›</a:t>
            </a:fld>
            <a:endParaRPr lang="en-GB"/>
          </a:p>
        </p:txBody>
      </p:sp>
      <p:pic>
        <p:nvPicPr>
          <p:cNvPr id="7" name="Picture 6" descr="NNW Logo 2013 RGB JPEG.jpg"/>
          <p:cNvPicPr>
            <a:picLocks noChangeAspect="1"/>
          </p:cNvPicPr>
          <p:nvPr userDrawn="1"/>
        </p:nvPicPr>
        <p:blipFill>
          <a:blip r:embed="rId2" cstate="print"/>
          <a:stretch>
            <a:fillRect/>
          </a:stretch>
        </p:blipFill>
        <p:spPr>
          <a:xfrm>
            <a:off x="0" y="0"/>
            <a:ext cx="4147550" cy="6858000"/>
          </a:xfrm>
          <a:prstGeom prst="rect">
            <a:avLst/>
          </a:prstGeom>
        </p:spPr>
      </p:pic>
    </p:spTree>
  </p:cSld>
  <p:clrMapOvr>
    <a:masterClrMapping/>
  </p:clrMapOvr>
  <p:transition xmlns:p14="http://schemas.microsoft.com/office/powerpoint/2010/main">
    <p:wipe dir="d"/>
  </p:transitio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210AFEF-F1AE-461F-A562-439034C5BF0D}" type="datetimeFigureOut">
              <a:rPr lang="en-US" smtClean="0"/>
              <a:pPr/>
              <a:t>2013/10/03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03DBAB-12E0-4D56-9864-9467B35F618D}" type="slidenum">
              <a:rPr lang="en-GB" smtClean="0"/>
              <a:pPr/>
              <a:t>‹#›</a:t>
            </a:fld>
            <a:endParaRPr lang="en-GB"/>
          </a:p>
        </p:txBody>
      </p:sp>
    </p:spTree>
  </p:cSld>
  <p:clrMapOvr>
    <a:masterClrMapping/>
  </p:clrMapOvr>
  <p:transition xmlns:p14="http://schemas.microsoft.com/office/powerpoint/2010/main">
    <p:wipe dir="d"/>
  </p:transitio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10AFEF-F1AE-461F-A562-439034C5BF0D}" type="datetimeFigureOut">
              <a:rPr lang="en-US" smtClean="0"/>
              <a:pPr/>
              <a:t>2013/10/03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03DBAB-12E0-4D56-9864-9467B35F618D}" type="slidenum">
              <a:rPr lang="en-GB" smtClean="0"/>
              <a:pPr/>
              <a:t>‹#›</a:t>
            </a:fld>
            <a:endParaRPr lang="en-GB"/>
          </a:p>
        </p:txBody>
      </p:sp>
    </p:spTree>
  </p:cSld>
  <p:clrMapOvr>
    <a:masterClrMapping/>
  </p:clrMapOvr>
  <p:transition xmlns:p14="http://schemas.microsoft.com/office/powerpoint/2010/mai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210AFEF-F1AE-461F-A562-439034C5BF0D}" type="datetimeFigureOut">
              <a:rPr lang="en-US" smtClean="0"/>
              <a:pPr/>
              <a:t>2013/10/03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03DBAB-12E0-4D56-9864-9467B35F618D}" type="slidenum">
              <a:rPr lang="en-GB" smtClean="0"/>
              <a:pPr/>
              <a:t>‹#›</a:t>
            </a:fld>
            <a:endParaRPr lang="en-GB"/>
          </a:p>
        </p:txBody>
      </p:sp>
    </p:spTree>
  </p:cSld>
  <p:clrMapOvr>
    <a:masterClrMapping/>
  </p:clrMapOvr>
  <p:transition xmlns:p14="http://schemas.microsoft.com/office/powerpoint/2010/mai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210AFEF-F1AE-461F-A562-439034C5BF0D}" type="datetimeFigureOut">
              <a:rPr lang="en-US" smtClean="0"/>
              <a:pPr/>
              <a:t>2013/10/03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F03DBAB-12E0-4D56-9864-9467B35F618D}" type="slidenum">
              <a:rPr lang="en-GB" smtClean="0"/>
              <a:pPr/>
              <a:t>‹#›</a:t>
            </a:fld>
            <a:endParaRPr lang="en-GB"/>
          </a:p>
        </p:txBody>
      </p:sp>
    </p:spTree>
  </p:cSld>
  <p:clrMapOvr>
    <a:masterClrMapping/>
  </p:clrMapOvr>
  <p:transition xmlns:p14="http://schemas.microsoft.com/office/powerpoint/2010/mai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210AFEF-F1AE-461F-A562-439034C5BF0D}" type="datetimeFigureOut">
              <a:rPr lang="en-US" smtClean="0"/>
              <a:pPr/>
              <a:t>2013/10/03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F03DBAB-12E0-4D56-9864-9467B35F618D}" type="slidenum">
              <a:rPr lang="en-GB" smtClean="0"/>
              <a:pPr/>
              <a:t>‹#›</a:t>
            </a:fld>
            <a:endParaRPr lang="en-GB"/>
          </a:p>
        </p:txBody>
      </p:sp>
    </p:spTree>
  </p:cSld>
  <p:clrMapOvr>
    <a:masterClrMapping/>
  </p:clrMapOvr>
  <p:transition xmlns:p14="http://schemas.microsoft.com/office/powerpoint/2010/mai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10AFEF-F1AE-461F-A562-439034C5BF0D}" type="datetimeFigureOut">
              <a:rPr lang="en-US" smtClean="0"/>
              <a:pPr/>
              <a:t>2013/10/03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F03DBAB-12E0-4D56-9864-9467B35F618D}" type="slidenum">
              <a:rPr lang="en-GB" smtClean="0"/>
              <a:pPr/>
              <a:t>‹#›</a:t>
            </a:fld>
            <a:endParaRPr lang="en-GB"/>
          </a:p>
        </p:txBody>
      </p:sp>
    </p:spTree>
  </p:cSld>
  <p:clrMapOvr>
    <a:masterClrMapping/>
  </p:clrMapOvr>
  <p:transition xmlns:p14="http://schemas.microsoft.com/office/powerpoint/2010/mai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10AFEF-F1AE-461F-A562-439034C5BF0D}" type="datetimeFigureOut">
              <a:rPr lang="en-US" smtClean="0"/>
              <a:pPr/>
              <a:t>2013/10/03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03DBAB-12E0-4D56-9864-9467B35F618D}" type="slidenum">
              <a:rPr lang="en-GB" smtClean="0"/>
              <a:pPr/>
              <a:t>‹#›</a:t>
            </a:fld>
            <a:endParaRPr lang="en-GB"/>
          </a:p>
        </p:txBody>
      </p:sp>
    </p:spTree>
  </p:cSld>
  <p:clrMapOvr>
    <a:masterClrMapping/>
  </p:clrMapOvr>
  <p:transition xmlns:p14="http://schemas.microsoft.com/office/powerpoint/2010/mai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10AFEF-F1AE-461F-A562-439034C5BF0D}" type="datetimeFigureOut">
              <a:rPr lang="en-US" smtClean="0"/>
              <a:pPr/>
              <a:t>2013/10/03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03DBAB-12E0-4D56-9864-9467B35F618D}" type="slidenum">
              <a:rPr lang="en-GB" smtClean="0"/>
              <a:pPr/>
              <a:t>‹#›</a:t>
            </a:fld>
            <a:endParaRPr lang="en-GB"/>
          </a:p>
        </p:txBody>
      </p:sp>
    </p:spTree>
  </p:cSld>
  <p:clrMapOvr>
    <a:masterClrMapping/>
  </p:clrMapOvr>
  <p:transition xmlns:p14="http://schemas.microsoft.com/office/powerpoint/2010/mai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210AFEF-F1AE-461F-A562-439034C5BF0D}" type="datetimeFigureOut">
              <a:rPr lang="en-US" smtClean="0"/>
              <a:pPr/>
              <a:t>2013/10/03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03DBAB-12E0-4D56-9864-9467B35F618D}" type="slidenum">
              <a:rPr lang="en-GB" smtClean="0"/>
              <a:pPr/>
              <a:t>‹#›</a:t>
            </a:fld>
            <a:endParaRPr lang="en-GB"/>
          </a:p>
        </p:txBody>
      </p:sp>
    </p:spTree>
  </p:cSld>
  <p:clrMapOvr>
    <a:masterClrMapping/>
  </p:clrMapOvr>
  <p:transition xmlns:p14="http://schemas.microsoft.com/office/powerpoint/2010/mai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210AFEF-F1AE-461F-A562-439034C5BF0D}" type="datetimeFigureOut">
              <a:rPr lang="en-US" smtClean="0"/>
              <a:pPr/>
              <a:t>2013/10/03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03DBAB-12E0-4D56-9864-9467B35F618D}" type="slidenum">
              <a:rPr lang="en-GB" smtClean="0"/>
              <a:pPr/>
              <a:t>‹#›</a:t>
            </a:fld>
            <a:endParaRPr lang="en-GB"/>
          </a:p>
        </p:txBody>
      </p:sp>
    </p:spTree>
  </p:cSld>
  <p:clrMapOvr>
    <a:masterClrMapping/>
  </p:clrMapOvr>
  <p:transition xmlns:p14="http://schemas.microsoft.com/office/powerpoint/2010/main">
    <p:wipe dir="d"/>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alpha val="57000"/>
              </a:schemeClr>
            </a:gs>
            <a:gs pos="50000">
              <a:schemeClr val="accent1">
                <a:tint val="44500"/>
                <a:satMod val="160000"/>
              </a:schemeClr>
            </a:gs>
            <a:gs pos="100000">
              <a:schemeClr val="accent1">
                <a:tint val="23500"/>
                <a:satMod val="160000"/>
              </a:schemeClr>
            </a:gs>
          </a:gsLst>
          <a:lin ang="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10AFEF-F1AE-461F-A562-439034C5BF0D}" type="datetimeFigureOut">
              <a:rPr lang="en-US" smtClean="0"/>
              <a:pPr/>
              <a:t>2013/10/03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03DBAB-12E0-4D56-9864-9467B35F618D}"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xmlns:p14="http://schemas.microsoft.com/office/powerpoint/2010/main">
    <p:wipe dir="d"/>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diagramData" Target="../diagrams/data2.xml"/><Relationship Id="rId5" Type="http://schemas.openxmlformats.org/officeDocument/2006/relationships/diagramLayout" Target="../diagrams/layout2.xml"/><Relationship Id="rId6" Type="http://schemas.openxmlformats.org/officeDocument/2006/relationships/diagramQuickStyle" Target="../diagrams/quickStyle2.xml"/><Relationship Id="rId7" Type="http://schemas.openxmlformats.org/officeDocument/2006/relationships/diagramColors" Target="../diagrams/colors2.xml"/><Relationship Id="rId8"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image" Target="../media/image11.png"/><Relationship Id="rId7" Type="http://schemas.openxmlformats.org/officeDocument/2006/relationships/image" Target="../media/image12.jpe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7.emf"/><Relationship Id="rId6" Type="http://schemas.openxmlformats.org/officeDocument/2006/relationships/image" Target="../media/image18.jpeg"/><Relationship Id="rId7" Type="http://schemas.openxmlformats.org/officeDocument/2006/relationships/image" Target="../media/image19.jpeg"/><Relationship Id="rId8" Type="http://schemas.openxmlformats.org/officeDocument/2006/relationships/image" Target="../media/image20.jpe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NW Logo 2013 RGB JPEG.jpg"/>
          <p:cNvPicPr>
            <a:picLocks noChangeAspect="1"/>
          </p:cNvPicPr>
          <p:nvPr/>
        </p:nvPicPr>
        <p:blipFill>
          <a:blip r:embed="rId2" cstate="print"/>
          <a:stretch>
            <a:fillRect/>
          </a:stretch>
        </p:blipFill>
        <p:spPr>
          <a:xfrm>
            <a:off x="-1" y="0"/>
            <a:ext cx="4147549" cy="6858000"/>
          </a:xfrm>
          <a:prstGeom prst="rect">
            <a:avLst/>
          </a:prstGeom>
        </p:spPr>
      </p:pic>
      <p:sp>
        <p:nvSpPr>
          <p:cNvPr id="2" name="Title 1"/>
          <p:cNvSpPr>
            <a:spLocks noGrp="1"/>
          </p:cNvSpPr>
          <p:nvPr>
            <p:ph type="ctrTitle"/>
          </p:nvPr>
        </p:nvSpPr>
        <p:spPr>
          <a:xfrm>
            <a:off x="3428992" y="1571612"/>
            <a:ext cx="6000760" cy="3143272"/>
          </a:xfrm>
        </p:spPr>
        <p:txBody>
          <a:bodyPr>
            <a:noAutofit/>
          </a:bodyPr>
          <a:lstStyle/>
          <a:p>
            <a:r>
              <a:rPr lang="en-GB" sz="88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National Nutrition </a:t>
            </a:r>
            <a:br>
              <a:rPr lang="en-GB" sz="88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br>
            <a:r>
              <a:rPr lang="en-GB" sz="88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Week</a:t>
            </a:r>
            <a:endParaRPr lang="en-GB" sz="88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cSld>
  <p:clrMapOvr>
    <a:masterClrMapping/>
  </p:clrMapOvr>
  <p:transition xmlns:p14="http://schemas.microsoft.com/office/powerpoint/2010/main">
    <p:wipe dir="d"/>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286248" y="0"/>
            <a:ext cx="4857752" cy="15001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628812" y="142852"/>
            <a:ext cx="8229600" cy="1143000"/>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GB" sz="6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en-GB" sz="6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Facts</a:t>
            </a:r>
            <a:endParaRPr lang="en-GB"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graphicFrame>
        <p:nvGraphicFramePr>
          <p:cNvPr id="5" name="Content Placeholder 4"/>
          <p:cNvGraphicFramePr>
            <a:graphicFrameLocks noGrp="1"/>
          </p:cNvGraphicFramePr>
          <p:nvPr>
            <p:ph idx="1"/>
          </p:nvPr>
        </p:nvGraphicFramePr>
        <p:xfrm>
          <a:off x="428596" y="200024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descr="NNW Logo 2013 RGB JPEG.jpg"/>
          <p:cNvPicPr>
            <a:picLocks noChangeAspect="1"/>
          </p:cNvPicPr>
          <p:nvPr/>
        </p:nvPicPr>
        <p:blipFill>
          <a:blip r:embed="rId8" cstate="print"/>
          <a:srcRect l="7017" t="5570" b="36074"/>
          <a:stretch>
            <a:fillRect/>
          </a:stretch>
        </p:blipFill>
        <p:spPr>
          <a:xfrm>
            <a:off x="0" y="0"/>
            <a:ext cx="1445645" cy="1500198"/>
          </a:xfrm>
          <a:prstGeom prst="rect">
            <a:avLst/>
          </a:prstGeom>
        </p:spPr>
      </p:pic>
      <p:pic>
        <p:nvPicPr>
          <p:cNvPr id="8" name="Picture 7" descr="NNW Logo 2013 RGB JPEG.jpg"/>
          <p:cNvPicPr>
            <a:picLocks noChangeAspect="1"/>
          </p:cNvPicPr>
          <p:nvPr/>
        </p:nvPicPr>
        <p:blipFill>
          <a:blip r:embed="rId8" cstate="print"/>
          <a:srcRect l="7017" t="5570" b="36074"/>
          <a:stretch>
            <a:fillRect/>
          </a:stretch>
        </p:blipFill>
        <p:spPr>
          <a:xfrm>
            <a:off x="1428728" y="0"/>
            <a:ext cx="1445645" cy="1500198"/>
          </a:xfrm>
          <a:prstGeom prst="rect">
            <a:avLst/>
          </a:prstGeom>
        </p:spPr>
      </p:pic>
      <p:pic>
        <p:nvPicPr>
          <p:cNvPr id="9" name="Picture 8" descr="NNW Logo 2013 RGB JPEG.jpg"/>
          <p:cNvPicPr>
            <a:picLocks noChangeAspect="1"/>
          </p:cNvPicPr>
          <p:nvPr/>
        </p:nvPicPr>
        <p:blipFill>
          <a:blip r:embed="rId8" cstate="print"/>
          <a:srcRect l="7017" t="5570" b="36074"/>
          <a:stretch>
            <a:fillRect/>
          </a:stretch>
        </p:blipFill>
        <p:spPr>
          <a:xfrm>
            <a:off x="2857488" y="0"/>
            <a:ext cx="1445645" cy="1500198"/>
          </a:xfrm>
          <a:prstGeom prst="rect">
            <a:avLst/>
          </a:prstGeom>
        </p:spPr>
      </p:pic>
    </p:spTree>
  </p:cSld>
  <p:clrMapOvr>
    <a:masterClrMapping/>
  </p:clrMapOvr>
  <p:transition xmlns:p14="http://schemas.microsoft.com/office/powerpoint/2010/main">
    <p:wipe dir="d"/>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NNW Logo 2013 RGB JPEG.jpg"/>
          <p:cNvPicPr>
            <a:picLocks noChangeAspect="1"/>
          </p:cNvPicPr>
          <p:nvPr/>
        </p:nvPicPr>
        <p:blipFill>
          <a:blip r:embed="rId3" cstate="print">
            <a:clrChange>
              <a:clrFrom>
                <a:srgbClr val="FFFFFF"/>
              </a:clrFrom>
              <a:clrTo>
                <a:srgbClr val="FFFFFF">
                  <a:alpha val="0"/>
                </a:srgbClr>
              </a:clrTo>
            </a:clrChange>
            <a:lum/>
          </a:blip>
          <a:srcRect l="6503" t="6711" b="51525"/>
          <a:stretch>
            <a:fillRect/>
          </a:stretch>
        </p:blipFill>
        <p:spPr>
          <a:xfrm>
            <a:off x="214282" y="928670"/>
            <a:ext cx="5349749" cy="385765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graphicFrame>
        <p:nvGraphicFramePr>
          <p:cNvPr id="5" name="Diagram 4"/>
          <p:cNvGraphicFramePr/>
          <p:nvPr/>
        </p:nvGraphicFramePr>
        <p:xfrm>
          <a:off x="5524528" y="1000108"/>
          <a:ext cx="3762380" cy="50006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Left Brace 10"/>
          <p:cNvSpPr/>
          <p:nvPr/>
        </p:nvSpPr>
        <p:spPr>
          <a:xfrm>
            <a:off x="5500694" y="785794"/>
            <a:ext cx="1357322" cy="5429288"/>
          </a:xfrm>
          <a:prstGeom prst="leftBrace">
            <a:avLst>
              <a:gd name="adj1" fmla="val 8333"/>
              <a:gd name="adj2" fmla="val 37282"/>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2" name="Rectangle 11"/>
          <p:cNvSpPr/>
          <p:nvPr/>
        </p:nvSpPr>
        <p:spPr>
          <a:xfrm>
            <a:off x="71438" y="5143512"/>
            <a:ext cx="5857884" cy="1754326"/>
          </a:xfrm>
          <a:prstGeom prst="rect">
            <a:avLst/>
          </a:prstGeom>
          <a:noFill/>
        </p:spPr>
        <p:txBody>
          <a:bodyPr wrap="square" lIns="91440" tIns="45720" rIns="91440" bIns="45720">
            <a:spAutoFit/>
          </a:bodyPr>
          <a:lstStyle/>
          <a:p>
            <a:pPr algn="ctr"/>
            <a:r>
              <a:rPr lang="en-US"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Overweight and Obesity</a:t>
            </a:r>
            <a:endPar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xmlns:p14="http://schemas.microsoft.com/office/powerpoint/2010/main">
    <p:wipe dir="d"/>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ew Image.JPG"/>
          <p:cNvPicPr>
            <a:picLocks noGrp="1" noChangeAspect="1"/>
          </p:cNvPicPr>
          <p:nvPr>
            <p:ph idx="1"/>
          </p:nvPr>
        </p:nvPicPr>
        <p:blipFill>
          <a:blip r:embed="rId3" cstate="print"/>
          <a:stretch>
            <a:fillRect/>
          </a:stretch>
        </p:blipFill>
        <p:spPr>
          <a:xfrm>
            <a:off x="2071670" y="-52194"/>
            <a:ext cx="5500726" cy="6910194"/>
          </a:xfrm>
        </p:spPr>
      </p:pic>
      <p:sp>
        <p:nvSpPr>
          <p:cNvPr id="5" name="Oval 4"/>
          <p:cNvSpPr/>
          <p:nvPr/>
        </p:nvSpPr>
        <p:spPr>
          <a:xfrm>
            <a:off x="5857884" y="1000108"/>
            <a:ext cx="1785950" cy="357190"/>
          </a:xfrm>
          <a:prstGeom prst="ellipse">
            <a:avLst/>
          </a:prstGeom>
          <a:no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6" name="Oval 5"/>
          <p:cNvSpPr/>
          <p:nvPr/>
        </p:nvSpPr>
        <p:spPr>
          <a:xfrm>
            <a:off x="6072198" y="1285860"/>
            <a:ext cx="1571636" cy="285752"/>
          </a:xfrm>
          <a:prstGeom prst="ellipse">
            <a:avLst/>
          </a:prstGeom>
          <a:no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7" name="Oval 6"/>
          <p:cNvSpPr/>
          <p:nvPr/>
        </p:nvSpPr>
        <p:spPr>
          <a:xfrm>
            <a:off x="5429256" y="1500174"/>
            <a:ext cx="2214578" cy="357190"/>
          </a:xfrm>
          <a:prstGeom prst="ellipse">
            <a:avLst/>
          </a:prstGeom>
          <a:no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8" name="Oval 7"/>
          <p:cNvSpPr/>
          <p:nvPr/>
        </p:nvSpPr>
        <p:spPr>
          <a:xfrm>
            <a:off x="5072066" y="1714488"/>
            <a:ext cx="2571768" cy="357190"/>
          </a:xfrm>
          <a:prstGeom prst="ellipse">
            <a:avLst/>
          </a:prstGeom>
          <a:no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9" name="Oval 8"/>
          <p:cNvSpPr/>
          <p:nvPr/>
        </p:nvSpPr>
        <p:spPr>
          <a:xfrm>
            <a:off x="5786446" y="1928802"/>
            <a:ext cx="1857388" cy="285752"/>
          </a:xfrm>
          <a:prstGeom prst="ellipse">
            <a:avLst/>
          </a:prstGeom>
          <a:no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10" name="Oval 9"/>
          <p:cNvSpPr/>
          <p:nvPr/>
        </p:nvSpPr>
        <p:spPr>
          <a:xfrm>
            <a:off x="6357950" y="2071678"/>
            <a:ext cx="1285884" cy="285752"/>
          </a:xfrm>
          <a:prstGeom prst="ellipse">
            <a:avLst/>
          </a:prstGeom>
          <a:no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11" name="Oval 10"/>
          <p:cNvSpPr/>
          <p:nvPr/>
        </p:nvSpPr>
        <p:spPr>
          <a:xfrm>
            <a:off x="6429388" y="2214554"/>
            <a:ext cx="1214446" cy="285752"/>
          </a:xfrm>
          <a:prstGeom prst="ellipse">
            <a:avLst/>
          </a:prstGeom>
          <a:no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12" name="Oval 11"/>
          <p:cNvSpPr/>
          <p:nvPr/>
        </p:nvSpPr>
        <p:spPr>
          <a:xfrm>
            <a:off x="6072198" y="2428868"/>
            <a:ext cx="1571636" cy="285752"/>
          </a:xfrm>
          <a:prstGeom prst="ellipse">
            <a:avLst/>
          </a:prstGeom>
          <a:no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13" name="Rectangle 12"/>
          <p:cNvSpPr/>
          <p:nvPr/>
        </p:nvSpPr>
        <p:spPr>
          <a:xfrm>
            <a:off x="214314" y="76778"/>
            <a:ext cx="1357290" cy="923330"/>
          </a:xfrm>
          <a:prstGeom prst="rect">
            <a:avLst/>
          </a:prstGeom>
          <a:noFill/>
        </p:spPr>
        <p:txBody>
          <a:bodyPr wrap="square" lIns="91440" tIns="45720" rIns="91440" bIns="45720">
            <a:spAutoFit/>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xmlns:p14="http://schemas.microsoft.com/office/powerpoint/2010/main">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13"/>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6"/>
                                        </p:tgtEl>
                                      </p:cBhvr>
                                    </p:animEffect>
                                    <p:set>
                                      <p:cBhvr>
                                        <p:cTn id="24" dur="1" fill="hold">
                                          <p:stCondLst>
                                            <p:cond delay="499"/>
                                          </p:stCondLst>
                                        </p:cTn>
                                        <p:tgtEl>
                                          <p:spTgt spid="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500"/>
                                        <p:tgtEl>
                                          <p:spTgt spid="7"/>
                                        </p:tgtEl>
                                      </p:cBhvr>
                                    </p:animEffect>
                                    <p:set>
                                      <p:cBhvr>
                                        <p:cTn id="33" dur="1" fill="hold">
                                          <p:stCondLst>
                                            <p:cond delay="499"/>
                                          </p:stCondLst>
                                        </p:cTn>
                                        <p:tgtEl>
                                          <p:spTgt spid="7"/>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8"/>
                                        </p:tgtEl>
                                      </p:cBhvr>
                                    </p:animEffect>
                                    <p:set>
                                      <p:cBhvr>
                                        <p:cTn id="42" dur="1" fill="hold">
                                          <p:stCondLst>
                                            <p:cond delay="499"/>
                                          </p:stCondLst>
                                        </p:cTn>
                                        <p:tgtEl>
                                          <p:spTgt spid="8"/>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grpId="1" nodeType="clickEffect">
                                  <p:stCondLst>
                                    <p:cond delay="0"/>
                                  </p:stCondLst>
                                  <p:childTnLst>
                                    <p:animEffect transition="out" filter="fade">
                                      <p:cBhvr>
                                        <p:cTn id="50" dur="500"/>
                                        <p:tgtEl>
                                          <p:spTgt spid="9"/>
                                        </p:tgtEl>
                                      </p:cBhvr>
                                    </p:animEffect>
                                    <p:set>
                                      <p:cBhvr>
                                        <p:cTn id="51" dur="1" fill="hold">
                                          <p:stCondLst>
                                            <p:cond delay="499"/>
                                          </p:stCondLst>
                                        </p:cTn>
                                        <p:tgtEl>
                                          <p:spTgt spid="9"/>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0"/>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0" presetClass="exit" presetSubtype="0" fill="hold" grpId="1" nodeType="clickEffect">
                                  <p:stCondLst>
                                    <p:cond delay="0"/>
                                  </p:stCondLst>
                                  <p:childTnLst>
                                    <p:animEffect transition="out" filter="fade">
                                      <p:cBhvr>
                                        <p:cTn id="59" dur="500"/>
                                        <p:tgtEl>
                                          <p:spTgt spid="10"/>
                                        </p:tgtEl>
                                      </p:cBhvr>
                                    </p:animEffect>
                                    <p:set>
                                      <p:cBhvr>
                                        <p:cTn id="60" dur="1" fill="hold">
                                          <p:stCondLst>
                                            <p:cond delay="499"/>
                                          </p:stCondLst>
                                        </p:cTn>
                                        <p:tgtEl>
                                          <p:spTgt spid="10"/>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1"/>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0" presetClass="exit" presetSubtype="0" fill="hold" grpId="1" nodeType="clickEffect">
                                  <p:stCondLst>
                                    <p:cond delay="0"/>
                                  </p:stCondLst>
                                  <p:childTnLst>
                                    <p:animEffect transition="out" filter="fade">
                                      <p:cBhvr>
                                        <p:cTn id="68" dur="500"/>
                                        <p:tgtEl>
                                          <p:spTgt spid="11"/>
                                        </p:tgtEl>
                                      </p:cBhvr>
                                    </p:animEffect>
                                    <p:set>
                                      <p:cBhvr>
                                        <p:cTn id="69" dur="1" fill="hold">
                                          <p:stCondLst>
                                            <p:cond delay="499"/>
                                          </p:stCondLst>
                                        </p:cTn>
                                        <p:tgtEl>
                                          <p:spTgt spid="11"/>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12"/>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grpId="1" nodeType="clickEffect">
                                  <p:stCondLst>
                                    <p:cond delay="0"/>
                                  </p:stCondLst>
                                  <p:childTnLst>
                                    <p:animEffect transition="out" filter="fade">
                                      <p:cBhvr>
                                        <p:cTn id="77" dur="500"/>
                                        <p:tgtEl>
                                          <p:spTgt spid="12"/>
                                        </p:tgtEl>
                                      </p:cBhvr>
                                    </p:animEffect>
                                    <p:set>
                                      <p:cBhvr>
                                        <p:cTn id="78"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sg 2.JPG"/>
          <p:cNvPicPr>
            <a:picLocks noGrp="1" noChangeAspect="1"/>
          </p:cNvPicPr>
          <p:nvPr>
            <p:ph idx="1"/>
          </p:nvPr>
        </p:nvPicPr>
        <p:blipFill>
          <a:blip r:embed="rId3" cstate="print"/>
          <a:stretch>
            <a:fillRect/>
          </a:stretch>
        </p:blipFill>
        <p:spPr>
          <a:xfrm>
            <a:off x="1857356" y="9207"/>
            <a:ext cx="5643602" cy="6848793"/>
          </a:xfrm>
        </p:spPr>
      </p:pic>
      <p:sp>
        <p:nvSpPr>
          <p:cNvPr id="5" name="Rectangle 4"/>
          <p:cNvSpPr/>
          <p:nvPr/>
        </p:nvSpPr>
        <p:spPr>
          <a:xfrm>
            <a:off x="214314" y="76778"/>
            <a:ext cx="1357290" cy="923330"/>
          </a:xfrm>
          <a:prstGeom prst="rect">
            <a:avLst/>
          </a:prstGeom>
          <a:noFill/>
        </p:spPr>
        <p:txBody>
          <a:bodyPr wrap="square" lIns="91440" tIns="45720" rIns="91440" bIns="45720">
            <a:spAutoFit/>
          </a:bodyPr>
          <a:lstStyle/>
          <a:p>
            <a:pPr algn="ct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a:t>
            </a: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Oval 5"/>
          <p:cNvSpPr/>
          <p:nvPr/>
        </p:nvSpPr>
        <p:spPr>
          <a:xfrm>
            <a:off x="1785918" y="2143116"/>
            <a:ext cx="1000132" cy="1500198"/>
          </a:xfrm>
          <a:prstGeom prst="ellipse">
            <a:avLst/>
          </a:prstGeom>
          <a:no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7" name="Oval 6"/>
          <p:cNvSpPr/>
          <p:nvPr/>
        </p:nvSpPr>
        <p:spPr>
          <a:xfrm>
            <a:off x="1785918" y="3500438"/>
            <a:ext cx="1000132" cy="1500198"/>
          </a:xfrm>
          <a:prstGeom prst="ellipse">
            <a:avLst/>
          </a:prstGeom>
          <a:no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8" name="Oval 7"/>
          <p:cNvSpPr/>
          <p:nvPr/>
        </p:nvSpPr>
        <p:spPr>
          <a:xfrm>
            <a:off x="2857488" y="2214554"/>
            <a:ext cx="581028" cy="357190"/>
          </a:xfrm>
          <a:prstGeom prst="ellipse">
            <a:avLst/>
          </a:prstGeom>
          <a:no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9" name="Oval 8"/>
          <p:cNvSpPr/>
          <p:nvPr/>
        </p:nvSpPr>
        <p:spPr>
          <a:xfrm>
            <a:off x="3500430" y="2214554"/>
            <a:ext cx="581028" cy="366714"/>
          </a:xfrm>
          <a:prstGeom prst="ellipse">
            <a:avLst/>
          </a:prstGeom>
          <a:no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10" name="Oval 9"/>
          <p:cNvSpPr/>
          <p:nvPr/>
        </p:nvSpPr>
        <p:spPr>
          <a:xfrm>
            <a:off x="5429256" y="2214554"/>
            <a:ext cx="581028" cy="366714"/>
          </a:xfrm>
          <a:prstGeom prst="ellipse">
            <a:avLst/>
          </a:prstGeom>
          <a:no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11" name="Oval 10"/>
          <p:cNvSpPr/>
          <p:nvPr/>
        </p:nvSpPr>
        <p:spPr>
          <a:xfrm>
            <a:off x="6072198" y="2214554"/>
            <a:ext cx="581028" cy="366714"/>
          </a:xfrm>
          <a:prstGeom prst="ellipse">
            <a:avLst/>
          </a:prstGeom>
          <a:no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12" name="Oval 11"/>
          <p:cNvSpPr/>
          <p:nvPr/>
        </p:nvSpPr>
        <p:spPr>
          <a:xfrm>
            <a:off x="2928926" y="4071942"/>
            <a:ext cx="581028" cy="366714"/>
          </a:xfrm>
          <a:prstGeom prst="ellipse">
            <a:avLst/>
          </a:prstGeom>
          <a:no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13" name="Oval 12"/>
          <p:cNvSpPr/>
          <p:nvPr/>
        </p:nvSpPr>
        <p:spPr>
          <a:xfrm>
            <a:off x="3500430" y="4071942"/>
            <a:ext cx="581028" cy="366714"/>
          </a:xfrm>
          <a:prstGeom prst="ellipse">
            <a:avLst/>
          </a:prstGeom>
          <a:no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14" name="Oval 13"/>
          <p:cNvSpPr/>
          <p:nvPr/>
        </p:nvSpPr>
        <p:spPr>
          <a:xfrm>
            <a:off x="4714876" y="4071942"/>
            <a:ext cx="581028" cy="366714"/>
          </a:xfrm>
          <a:prstGeom prst="ellipse">
            <a:avLst/>
          </a:prstGeom>
          <a:no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15" name="Oval 14"/>
          <p:cNvSpPr/>
          <p:nvPr/>
        </p:nvSpPr>
        <p:spPr>
          <a:xfrm>
            <a:off x="5929322" y="4071942"/>
            <a:ext cx="581028" cy="366714"/>
          </a:xfrm>
          <a:prstGeom prst="ellipse">
            <a:avLst/>
          </a:prstGeom>
          <a:no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16" name="Oval 15"/>
          <p:cNvSpPr/>
          <p:nvPr/>
        </p:nvSpPr>
        <p:spPr>
          <a:xfrm>
            <a:off x="6643702" y="4071942"/>
            <a:ext cx="581028" cy="366714"/>
          </a:xfrm>
          <a:prstGeom prst="ellipse">
            <a:avLst/>
          </a:prstGeom>
          <a:no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Tree>
  </p:cSld>
  <p:clrMapOvr>
    <a:masterClrMapping/>
  </p:clrMapOvr>
  <p:transition xmlns:p14="http://schemas.microsoft.com/office/powerpoint/2010/main">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5"/>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6"/>
                                        </p:tgtEl>
                                      </p:cBhvr>
                                    </p:animEffect>
                                    <p:set>
                                      <p:cBhvr>
                                        <p:cTn id="15" dur="1" fill="hold">
                                          <p:stCondLst>
                                            <p:cond delay="499"/>
                                          </p:stCondLst>
                                        </p:cTn>
                                        <p:tgtEl>
                                          <p:spTgt spid="6"/>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7"/>
                                        </p:tgtEl>
                                      </p:cBhvr>
                                    </p:animEffect>
                                    <p:set>
                                      <p:cBhvr>
                                        <p:cTn id="24" dur="1" fill="hold">
                                          <p:stCondLst>
                                            <p:cond delay="499"/>
                                          </p:stCondLst>
                                        </p:cTn>
                                        <p:tgtEl>
                                          <p:spTgt spid="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1" nodeType="clickEffect">
                                  <p:stCondLst>
                                    <p:cond delay="0"/>
                                  </p:stCondLst>
                                  <p:childTnLst>
                                    <p:animEffect transition="out" filter="fade">
                                      <p:cBhvr>
                                        <p:cTn id="44" dur="500"/>
                                        <p:tgtEl>
                                          <p:spTgt spid="8"/>
                                        </p:tgtEl>
                                      </p:cBhvr>
                                    </p:animEffect>
                                    <p:set>
                                      <p:cBhvr>
                                        <p:cTn id="45" dur="1" fill="hold">
                                          <p:stCondLst>
                                            <p:cond delay="499"/>
                                          </p:stCondLst>
                                        </p:cTn>
                                        <p:tgtEl>
                                          <p:spTgt spid="8"/>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9"/>
                                        </p:tgtEl>
                                      </p:cBhvr>
                                    </p:animEffect>
                                    <p:set>
                                      <p:cBhvr>
                                        <p:cTn id="48" dur="1" fill="hold">
                                          <p:stCondLst>
                                            <p:cond delay="499"/>
                                          </p:stCondLst>
                                        </p:cTn>
                                        <p:tgtEl>
                                          <p:spTgt spid="9"/>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500"/>
                                        <p:tgtEl>
                                          <p:spTgt spid="10"/>
                                        </p:tgtEl>
                                      </p:cBhvr>
                                    </p:animEffect>
                                    <p:set>
                                      <p:cBhvr>
                                        <p:cTn id="51" dur="1" fill="hold">
                                          <p:stCondLst>
                                            <p:cond delay="499"/>
                                          </p:stCondLst>
                                        </p:cTn>
                                        <p:tgtEl>
                                          <p:spTgt spid="10"/>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500"/>
                                        <p:tgtEl>
                                          <p:spTgt spid="11"/>
                                        </p:tgtEl>
                                      </p:cBhvr>
                                    </p:animEffect>
                                    <p:set>
                                      <p:cBhvr>
                                        <p:cTn id="54" dur="1" fill="hold">
                                          <p:stCondLst>
                                            <p:cond delay="499"/>
                                          </p:stCondLst>
                                        </p:cTn>
                                        <p:tgtEl>
                                          <p:spTgt spid="11"/>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3" grpId="0" animBg="1"/>
      <p:bldP spid="14" grpId="0" animBg="1"/>
      <p:bldP spid="15"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Grp="1" noChangeAspect="1" noChangeArrowheads="1"/>
          </p:cNvPicPr>
          <p:nvPr>
            <p:ph idx="1"/>
          </p:nvPr>
        </p:nvPicPr>
        <p:blipFill>
          <a:blip r:embed="rId3" cstate="print"/>
          <a:srcRect/>
          <a:stretch>
            <a:fillRect/>
          </a:stretch>
        </p:blipFill>
        <p:spPr bwMode="auto">
          <a:xfrm>
            <a:off x="357158" y="883661"/>
            <a:ext cx="8501554" cy="5760049"/>
          </a:xfrm>
          <a:prstGeom prst="rect">
            <a:avLst/>
          </a:prstGeom>
          <a:noFill/>
          <a:ln w="9525">
            <a:noFill/>
            <a:miter lim="800000"/>
            <a:headEnd/>
            <a:tailEnd/>
          </a:ln>
          <a:effectLst/>
        </p:spPr>
      </p:pic>
      <p:sp>
        <p:nvSpPr>
          <p:cNvPr id="7" name="Chord 6"/>
          <p:cNvSpPr/>
          <p:nvPr/>
        </p:nvSpPr>
        <p:spPr>
          <a:xfrm rot="9056939">
            <a:off x="2376899" y="1788330"/>
            <a:ext cx="4401268" cy="4457115"/>
          </a:xfrm>
          <a:prstGeom prst="chord">
            <a:avLst>
              <a:gd name="adj1" fmla="val 2700000"/>
              <a:gd name="adj2" fmla="val 1290988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71470" y="4000528"/>
            <a:ext cx="2571704" cy="264318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Pie 8"/>
          <p:cNvSpPr/>
          <p:nvPr/>
        </p:nvSpPr>
        <p:spPr>
          <a:xfrm rot="19968394">
            <a:off x="2493162" y="1768479"/>
            <a:ext cx="4099786" cy="4340130"/>
          </a:xfrm>
          <a:prstGeom prst="pie">
            <a:avLst>
              <a:gd name="adj1" fmla="val 4265603"/>
              <a:gd name="adj2" fmla="val 13095164"/>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solidFill>
                <a:schemeClr val="tx1"/>
              </a:solidFill>
            </a:endParaRPr>
          </a:p>
        </p:txBody>
      </p:sp>
      <p:sp>
        <p:nvSpPr>
          <p:cNvPr id="10" name="Pie 9"/>
          <p:cNvSpPr/>
          <p:nvPr/>
        </p:nvSpPr>
        <p:spPr>
          <a:xfrm rot="9198480">
            <a:off x="2461495" y="1732700"/>
            <a:ext cx="4292447" cy="4344353"/>
          </a:xfrm>
          <a:prstGeom prst="pie">
            <a:avLst>
              <a:gd name="adj1" fmla="val 13122445"/>
              <a:gd name="adj2" fmla="val 15010916"/>
            </a:avLst>
          </a:prstGeom>
          <a:noFill/>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solidFill>
                <a:schemeClr val="tx1"/>
              </a:solidFill>
            </a:endParaRPr>
          </a:p>
        </p:txBody>
      </p:sp>
      <p:sp>
        <p:nvSpPr>
          <p:cNvPr id="11" name="Oval 10"/>
          <p:cNvSpPr/>
          <p:nvPr/>
        </p:nvSpPr>
        <p:spPr>
          <a:xfrm>
            <a:off x="1000100" y="1142984"/>
            <a:ext cx="1928826" cy="1785950"/>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2" name="Title 1"/>
          <p:cNvSpPr>
            <a:spLocks noGrp="1"/>
          </p:cNvSpPr>
          <p:nvPr>
            <p:ph type="title"/>
          </p:nvPr>
        </p:nvSpPr>
        <p:spPr>
          <a:xfrm>
            <a:off x="385762" y="71422"/>
            <a:ext cx="8472518" cy="1143000"/>
          </a:xfrm>
        </p:spPr>
        <p:txBody>
          <a:bodyPr>
            <a:normAutofit fontScale="90000"/>
          </a:bodyPr>
          <a:lstStyle/>
          <a:p>
            <a:r>
              <a:rPr lang="en-GB" dirty="0" smtClean="0"/>
              <a:t>Example of an unhealthy / unbalanced plate of food</a:t>
            </a:r>
            <a:endParaRPr lang="en-GB" dirty="0"/>
          </a:p>
        </p:txBody>
      </p:sp>
    </p:spTree>
  </p:cSld>
  <p:clrMapOvr>
    <a:masterClrMapping/>
  </p:clrMapOvr>
  <p:transition xmlns:p14="http://schemas.microsoft.com/office/powerpoint/2010/main">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3" cstate="print"/>
          <a:stretch>
            <a:fillRect/>
          </a:stretch>
        </p:blipFill>
        <p:spPr bwMode="auto">
          <a:xfrm>
            <a:off x="285721" y="1100912"/>
            <a:ext cx="8429684" cy="5619789"/>
          </a:xfrm>
          <a:prstGeom prst="rect">
            <a:avLst/>
          </a:prstGeom>
          <a:noFill/>
          <a:ln w="9525">
            <a:noFill/>
            <a:miter lim="800000"/>
            <a:headEnd/>
            <a:tailEnd/>
          </a:ln>
          <a:effectLst/>
        </p:spPr>
      </p:pic>
      <p:sp>
        <p:nvSpPr>
          <p:cNvPr id="5" name="Chord 4"/>
          <p:cNvSpPr/>
          <p:nvPr/>
        </p:nvSpPr>
        <p:spPr>
          <a:xfrm rot="8141785">
            <a:off x="2454635" y="1926174"/>
            <a:ext cx="4401268" cy="4457115"/>
          </a:xfrm>
          <a:prstGeom prst="chord">
            <a:avLst>
              <a:gd name="adj1" fmla="val 2700000"/>
              <a:gd name="adj2" fmla="val 12909887"/>
            </a:avLst>
          </a:prstGeom>
          <a:noFill/>
          <a:ln>
            <a:solidFill>
              <a:schemeClr val="accent6">
                <a:lumMod val="75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6" name="Pie 5"/>
          <p:cNvSpPr/>
          <p:nvPr/>
        </p:nvSpPr>
        <p:spPr>
          <a:xfrm rot="20136896">
            <a:off x="2495701" y="1882426"/>
            <a:ext cx="4173705" cy="4340130"/>
          </a:xfrm>
          <a:prstGeom prst="pie">
            <a:avLst>
              <a:gd name="adj1" fmla="val 6542476"/>
              <a:gd name="adj2" fmla="val 12022443"/>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solidFill>
                <a:schemeClr val="tx1"/>
              </a:solidFill>
            </a:endParaRPr>
          </a:p>
        </p:txBody>
      </p:sp>
      <p:sp>
        <p:nvSpPr>
          <p:cNvPr id="7" name="Pie 6"/>
          <p:cNvSpPr/>
          <p:nvPr/>
        </p:nvSpPr>
        <p:spPr>
          <a:xfrm rot="8975641">
            <a:off x="2532934" y="1875576"/>
            <a:ext cx="4292447" cy="4344353"/>
          </a:xfrm>
          <a:prstGeom prst="pie">
            <a:avLst>
              <a:gd name="adj1" fmla="val 12377133"/>
              <a:gd name="adj2" fmla="val 17704691"/>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solidFill>
                <a:schemeClr val="tx1"/>
              </a:solidFill>
            </a:endParaRPr>
          </a:p>
        </p:txBody>
      </p:sp>
      <p:sp>
        <p:nvSpPr>
          <p:cNvPr id="8" name="Oval 7"/>
          <p:cNvSpPr/>
          <p:nvPr/>
        </p:nvSpPr>
        <p:spPr>
          <a:xfrm>
            <a:off x="857224" y="1285860"/>
            <a:ext cx="1857388" cy="1857388"/>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2" name="Title 1"/>
          <p:cNvSpPr>
            <a:spLocks noGrp="1"/>
          </p:cNvSpPr>
          <p:nvPr>
            <p:ph type="title"/>
          </p:nvPr>
        </p:nvSpPr>
        <p:spPr>
          <a:xfrm>
            <a:off x="428596" y="214298"/>
            <a:ext cx="8229600" cy="1143000"/>
          </a:xfrm>
        </p:spPr>
        <p:txBody>
          <a:bodyPr>
            <a:normAutofit fontScale="90000"/>
          </a:bodyPr>
          <a:lstStyle/>
          <a:p>
            <a:r>
              <a:rPr lang="en-GB" dirty="0" smtClean="0"/>
              <a:t>Example of a healthy / balanced plate of food</a:t>
            </a:r>
            <a:endParaRPr lang="en-GB" dirty="0"/>
          </a:p>
        </p:txBody>
      </p:sp>
    </p:spTree>
  </p:cSld>
  <p:clrMapOvr>
    <a:masterClrMapping/>
  </p:clrMapOvr>
  <p:transition xmlns:p14="http://schemas.microsoft.com/office/powerpoint/2010/main">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sg 3.JPG"/>
          <p:cNvPicPr>
            <a:picLocks noGrp="1" noChangeAspect="1"/>
          </p:cNvPicPr>
          <p:nvPr>
            <p:ph idx="1"/>
          </p:nvPr>
        </p:nvPicPr>
        <p:blipFill>
          <a:blip r:embed="rId3" cstate="print"/>
          <a:srcRect/>
          <a:stretch>
            <a:fillRect/>
          </a:stretch>
        </p:blipFill>
        <p:spPr>
          <a:xfrm>
            <a:off x="2143108" y="-24029"/>
            <a:ext cx="5429288" cy="6882029"/>
          </a:xfrm>
        </p:spPr>
      </p:pic>
      <p:sp>
        <p:nvSpPr>
          <p:cNvPr id="5" name="Rectangle 4"/>
          <p:cNvSpPr/>
          <p:nvPr/>
        </p:nvSpPr>
        <p:spPr>
          <a:xfrm>
            <a:off x="214314" y="76778"/>
            <a:ext cx="1357290" cy="923330"/>
          </a:xfrm>
          <a:prstGeom prst="rect">
            <a:avLst/>
          </a:prstGeom>
          <a:noFill/>
        </p:spPr>
        <p:txBody>
          <a:bodyPr wrap="square" lIns="91440" tIns="45720" rIns="91440" bIns="45720">
            <a:spAutoFit/>
          </a:bodyPr>
          <a:lstStyle/>
          <a:p>
            <a:pPr algn="ct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a:t>
            </a: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9" name="Oval 8"/>
          <p:cNvSpPr/>
          <p:nvPr/>
        </p:nvSpPr>
        <p:spPr>
          <a:xfrm>
            <a:off x="5429256" y="1714488"/>
            <a:ext cx="1143008" cy="1643074"/>
          </a:xfrm>
          <a:prstGeom prst="ellipse">
            <a:avLst/>
          </a:prstGeom>
          <a:no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11" name="Rectangle 10"/>
          <p:cNvSpPr/>
          <p:nvPr/>
        </p:nvSpPr>
        <p:spPr>
          <a:xfrm>
            <a:off x="6643670" y="1285860"/>
            <a:ext cx="2500330" cy="2308324"/>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3"/>
          </a:lnRef>
          <a:fillRef idx="1">
            <a:schemeClr val="lt1"/>
          </a:fillRef>
          <a:effectRef idx="0">
            <a:schemeClr val="accent3"/>
          </a:effectRef>
          <a:fontRef idx="minor">
            <a:schemeClr val="dk1"/>
          </a:fontRef>
        </p:style>
        <p:txBody>
          <a:bodyPr wrap="square" lIns="91440" tIns="45720" rIns="91440" bIns="45720">
            <a:spAutoFit/>
          </a:bodyPr>
          <a:lstStyle/>
          <a:p>
            <a:pPr algn="ctr"/>
            <a:r>
              <a:rPr lang="en-US" sz="36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1 </a:t>
            </a:r>
            <a:r>
              <a:rPr lang="en-US" sz="36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sachet </a:t>
            </a:r>
            <a:r>
              <a:rPr lang="en-US" sz="36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Instant soup = </a:t>
            </a:r>
            <a:r>
              <a:rPr lang="en-US" sz="36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980mg Na</a:t>
            </a:r>
            <a:endParaRPr lang="en-US" sz="3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10" name="Oval 9"/>
          <p:cNvSpPr/>
          <p:nvPr/>
        </p:nvSpPr>
        <p:spPr>
          <a:xfrm>
            <a:off x="4357686" y="3286124"/>
            <a:ext cx="1143008" cy="1643074"/>
          </a:xfrm>
          <a:prstGeom prst="ellipse">
            <a:avLst/>
          </a:prstGeom>
          <a:no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12" name="Rectangle 11"/>
          <p:cNvSpPr/>
          <p:nvPr/>
        </p:nvSpPr>
        <p:spPr>
          <a:xfrm>
            <a:off x="5715008" y="3286124"/>
            <a:ext cx="2500330" cy="2308324"/>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3"/>
          </a:lnRef>
          <a:fillRef idx="1">
            <a:schemeClr val="lt1"/>
          </a:fillRef>
          <a:effectRef idx="0">
            <a:schemeClr val="accent3"/>
          </a:effectRef>
          <a:fontRef idx="minor">
            <a:schemeClr val="dk1"/>
          </a:fontRef>
        </p:style>
        <p:txBody>
          <a:bodyPr wrap="square" lIns="91440" tIns="45720" rIns="91440" bIns="45720">
            <a:spAutoFit/>
          </a:bodyPr>
          <a:lstStyle/>
          <a:p>
            <a:pPr algn="ctr"/>
            <a:r>
              <a:rPr lang="en-US" sz="36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1 packet</a:t>
            </a:r>
            <a:r>
              <a:rPr lang="en-US" sz="36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a:t>
            </a:r>
            <a:r>
              <a:rPr lang="en-US" sz="36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Instant </a:t>
            </a:r>
            <a:r>
              <a:rPr lang="en-US" sz="36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noodles</a:t>
            </a:r>
            <a:r>
              <a:rPr lang="en-US" sz="36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 440</a:t>
            </a:r>
            <a:r>
              <a:rPr lang="en-US" sz="36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mg Na</a:t>
            </a:r>
            <a:endParaRPr lang="en-US" sz="3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13" name="Oval 12"/>
          <p:cNvSpPr/>
          <p:nvPr/>
        </p:nvSpPr>
        <p:spPr>
          <a:xfrm>
            <a:off x="3214678" y="3357562"/>
            <a:ext cx="1143008" cy="1643074"/>
          </a:xfrm>
          <a:prstGeom prst="ellipse">
            <a:avLst/>
          </a:prstGeom>
          <a:noFill/>
          <a:ln>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14" name="Rectangle 13"/>
          <p:cNvSpPr/>
          <p:nvPr/>
        </p:nvSpPr>
        <p:spPr>
          <a:xfrm>
            <a:off x="642910" y="3214686"/>
            <a:ext cx="2500330" cy="175432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3"/>
          </a:lnRef>
          <a:fillRef idx="1">
            <a:schemeClr val="lt1"/>
          </a:fillRef>
          <a:effectRef idx="0">
            <a:schemeClr val="accent3"/>
          </a:effectRef>
          <a:fontRef idx="minor">
            <a:schemeClr val="dk1"/>
          </a:fontRef>
        </p:style>
        <p:txBody>
          <a:bodyPr wrap="square" lIns="91440" tIns="45720" rIns="91440" bIns="45720">
            <a:spAutoFit/>
          </a:bodyPr>
          <a:lstStyle/>
          <a:p>
            <a:pPr algn="ctr"/>
            <a:r>
              <a:rPr lang="en-US" sz="36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2 beef </a:t>
            </a:r>
            <a:r>
              <a:rPr lang="en-US" sz="3600" b="1" spc="300" dirty="0" err="1"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viennas</a:t>
            </a:r>
            <a:r>
              <a:rPr lang="en-US" sz="36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 </a:t>
            </a:r>
            <a:r>
              <a:rPr lang="en-US" sz="36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572mg Na</a:t>
            </a:r>
            <a:endParaRPr lang="en-US" sz="3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6" name="Explosion 2 5"/>
          <p:cNvSpPr/>
          <p:nvPr/>
        </p:nvSpPr>
        <p:spPr>
          <a:xfrm>
            <a:off x="1785918" y="857232"/>
            <a:ext cx="6572296" cy="4500594"/>
          </a:xfrm>
          <a:prstGeom prst="irregularSeal2">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GB"/>
          </a:p>
        </p:txBody>
      </p:sp>
      <p:sp>
        <p:nvSpPr>
          <p:cNvPr id="7" name="TextBox 6"/>
          <p:cNvSpPr txBox="1"/>
          <p:nvPr/>
        </p:nvSpPr>
        <p:spPr>
          <a:xfrm rot="20578348">
            <a:off x="2784410" y="2122615"/>
            <a:ext cx="4071966" cy="2062103"/>
          </a:xfrm>
          <a:prstGeom prst="rect">
            <a:avLst/>
          </a:prstGeom>
          <a:noFill/>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GB" sz="3200" b="1" dirty="0" smtClean="0">
                <a:ln/>
                <a:solidFill>
                  <a:schemeClr val="accent3"/>
                </a:solidFill>
              </a:rPr>
              <a:t>Recommended salt intake per day</a:t>
            </a:r>
          </a:p>
          <a:p>
            <a:pPr algn="ctr"/>
            <a:r>
              <a:rPr lang="en-GB" sz="3200" b="1" dirty="0" smtClean="0">
                <a:ln/>
                <a:solidFill>
                  <a:schemeClr val="accent3"/>
                </a:solidFill>
              </a:rPr>
              <a:t>1 TEASPOON</a:t>
            </a:r>
          </a:p>
          <a:p>
            <a:pPr algn="ctr"/>
            <a:r>
              <a:rPr lang="en-GB" sz="3200" b="1" dirty="0" smtClean="0">
                <a:ln/>
                <a:solidFill>
                  <a:schemeClr val="accent3"/>
                </a:solidFill>
              </a:rPr>
              <a:t>Or 2 000mg sodium!</a:t>
            </a:r>
            <a:endParaRPr lang="en-GB" sz="3200" b="1" dirty="0">
              <a:ln/>
              <a:solidFill>
                <a:schemeClr val="accent3"/>
              </a:solidFill>
            </a:endParaRPr>
          </a:p>
        </p:txBody>
      </p:sp>
    </p:spTree>
  </p:cSld>
  <p:clrMapOvr>
    <a:masterClrMapping/>
  </p:clrMapOvr>
  <p:transition xmlns:p14="http://schemas.microsoft.com/office/powerpoint/2010/main">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5"/>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par>
                                <p:cTn id="18" presetID="10" presetClass="exit" presetSubtype="0" fill="hold" grpId="1" nodeType="withEffect">
                                  <p:stCondLst>
                                    <p:cond delay="0"/>
                                  </p:stCondLst>
                                  <p:childTnLst>
                                    <p:animEffect transition="out" filter="fade">
                                      <p:cBhvr>
                                        <p:cTn id="19" dur="500"/>
                                        <p:tgtEl>
                                          <p:spTgt spid="11"/>
                                        </p:tgtEl>
                                      </p:cBhvr>
                                    </p:animEffect>
                                    <p:set>
                                      <p:cBhvr>
                                        <p:cTn id="20" dur="1" fill="hold">
                                          <p:stCondLst>
                                            <p:cond delay="499"/>
                                          </p:stCondLst>
                                        </p:cTn>
                                        <p:tgtEl>
                                          <p:spTgt spid="11"/>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10"/>
                                        </p:tgtEl>
                                      </p:cBhvr>
                                    </p:animEffect>
                                    <p:set>
                                      <p:cBhvr>
                                        <p:cTn id="31" dur="1" fill="hold">
                                          <p:stCondLst>
                                            <p:cond delay="499"/>
                                          </p:stCondLst>
                                        </p:cTn>
                                        <p:tgtEl>
                                          <p:spTgt spid="10"/>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2"/>
                                        </p:tgtEl>
                                      </p:cBhvr>
                                    </p:animEffect>
                                    <p:set>
                                      <p:cBhvr>
                                        <p:cTn id="34" dur="1" fill="hold">
                                          <p:stCondLst>
                                            <p:cond delay="499"/>
                                          </p:stCondLst>
                                        </p:cTn>
                                        <p:tgtEl>
                                          <p:spTgt spid="12"/>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1" nodeType="clickEffect">
                                  <p:stCondLst>
                                    <p:cond delay="0"/>
                                  </p:stCondLst>
                                  <p:childTnLst>
                                    <p:animEffect transition="out" filter="fade">
                                      <p:cBhvr>
                                        <p:cTn id="44" dur="500"/>
                                        <p:tgtEl>
                                          <p:spTgt spid="13"/>
                                        </p:tgtEl>
                                      </p:cBhvr>
                                    </p:animEffect>
                                    <p:set>
                                      <p:cBhvr>
                                        <p:cTn id="45" dur="1" fill="hold">
                                          <p:stCondLst>
                                            <p:cond delay="499"/>
                                          </p:stCondLst>
                                        </p:cTn>
                                        <p:tgtEl>
                                          <p:spTgt spid="13"/>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14"/>
                                        </p:tgtEl>
                                      </p:cBhvr>
                                    </p:animEffect>
                                    <p:set>
                                      <p:cBhvr>
                                        <p:cTn id="48" dur="1" fill="hold">
                                          <p:stCondLst>
                                            <p:cond delay="499"/>
                                          </p:stCondLst>
                                        </p:cTn>
                                        <p:tgtEl>
                                          <p:spTgt spid="14"/>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P spid="9" grpId="1" animBg="1"/>
      <p:bldP spid="11" grpId="0" animBg="1"/>
      <p:bldP spid="11" grpId="1" animBg="1"/>
      <p:bldP spid="10" grpId="0" animBg="1"/>
      <p:bldP spid="10" grpId="1" animBg="1"/>
      <p:bldP spid="12" grpId="0" animBg="1"/>
      <p:bldP spid="12" grpId="1" animBg="1"/>
      <p:bldP spid="13" grpId="0" animBg="1"/>
      <p:bldP spid="13" grpId="1" animBg="1"/>
      <p:bldP spid="14" grpId="0" animBg="1"/>
      <p:bldP spid="14" grpId="1" animBg="1"/>
      <p:bldP spid="6" grpId="0" animBg="1"/>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Tips on how to cut back on salt</a:t>
            </a:r>
            <a:endParaRPr lang="en-GB" dirty="0"/>
          </a:p>
        </p:txBody>
      </p:sp>
      <p:sp>
        <p:nvSpPr>
          <p:cNvPr id="3" name="Content Placeholder 2"/>
          <p:cNvSpPr>
            <a:spLocks noGrp="1"/>
          </p:cNvSpPr>
          <p:nvPr>
            <p:ph idx="1"/>
          </p:nvPr>
        </p:nvSpPr>
        <p:spPr/>
        <p:txBody>
          <a:bodyPr>
            <a:normAutofit/>
          </a:bodyPr>
          <a:lstStyle/>
          <a:p>
            <a:pPr>
              <a:buNone/>
            </a:pPr>
            <a:r>
              <a:rPr lang="en-GB"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Enjoy the natural taste of food</a:t>
            </a:r>
            <a:endParaRPr lang="en-GB"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4" name="Picture 3" descr="Woman_tastes_food.jpg"/>
          <p:cNvPicPr>
            <a:picLocks noChangeAspect="1"/>
          </p:cNvPicPr>
          <p:nvPr/>
        </p:nvPicPr>
        <p:blipFill>
          <a:blip r:embed="rId3" cstate="print"/>
          <a:stretch>
            <a:fillRect/>
          </a:stretch>
        </p:blipFill>
        <p:spPr>
          <a:xfrm>
            <a:off x="1857356" y="2500306"/>
            <a:ext cx="5357849" cy="357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ctangle 4"/>
          <p:cNvSpPr/>
          <p:nvPr/>
        </p:nvSpPr>
        <p:spPr>
          <a:xfrm>
            <a:off x="214282" y="1571612"/>
            <a:ext cx="8883329" cy="830997"/>
          </a:xfrm>
          <a:prstGeom prst="rect">
            <a:avLst/>
          </a:prstGeom>
          <a:noFill/>
        </p:spPr>
        <p:txBody>
          <a:bodyPr wrap="none" lIns="91440" tIns="45720" rIns="91440" bIns="45720">
            <a:spAutoFit/>
          </a:bodyPr>
          <a:lstStyle/>
          <a:p>
            <a:pPr algn="ctr"/>
            <a:r>
              <a:rPr lang="en-US" sz="48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Replace salt with herbs and spices</a:t>
            </a:r>
            <a:endParaRPr lang="en-US" sz="48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pic>
        <p:nvPicPr>
          <p:cNvPr id="6" name="Picture 5" descr="spacies.jpg"/>
          <p:cNvPicPr>
            <a:picLocks noChangeAspect="1"/>
          </p:cNvPicPr>
          <p:nvPr/>
        </p:nvPicPr>
        <p:blipFill>
          <a:blip r:embed="rId4" cstate="print"/>
          <a:srcRect l="9000" r="6999"/>
          <a:stretch>
            <a:fillRect/>
          </a:stretch>
        </p:blipFill>
        <p:spPr>
          <a:xfrm>
            <a:off x="2428860" y="2571744"/>
            <a:ext cx="4357718" cy="38907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Rectangle 6"/>
          <p:cNvSpPr/>
          <p:nvPr/>
        </p:nvSpPr>
        <p:spPr>
          <a:xfrm>
            <a:off x="188102" y="1571612"/>
            <a:ext cx="8813054" cy="769441"/>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Thicken stews with </a:t>
            </a:r>
            <a:r>
              <a:rPr lang="en-US" sz="4400" b="1" cap="none"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maizena</a:t>
            </a:r>
            <a:r>
              <a:rPr lang="en-US" sz="4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or flour</a:t>
            </a:r>
            <a:endParaRPr lang="en-US" sz="4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8" name="Picture 7" descr="maizena.jpg"/>
          <p:cNvPicPr>
            <a:picLocks noChangeAspect="1"/>
          </p:cNvPicPr>
          <p:nvPr/>
        </p:nvPicPr>
        <p:blipFill>
          <a:blip r:embed="rId5" cstate="print"/>
          <a:srcRect l="19531" r="17968"/>
          <a:stretch>
            <a:fillRect/>
          </a:stretch>
        </p:blipFill>
        <p:spPr>
          <a:xfrm>
            <a:off x="2928958" y="2335025"/>
            <a:ext cx="3286116" cy="44515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Rectangle 8"/>
          <p:cNvSpPr/>
          <p:nvPr/>
        </p:nvSpPr>
        <p:spPr>
          <a:xfrm>
            <a:off x="1071538" y="1428736"/>
            <a:ext cx="6834115"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No salt on the table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10" name="Picture 9" descr="1321341519333110575salt-shaker-jh.svg.hi.png"/>
          <p:cNvPicPr>
            <a:picLocks noChangeAspect="1"/>
          </p:cNvPicPr>
          <p:nvPr/>
        </p:nvPicPr>
        <p:blipFill>
          <a:blip r:embed="rId6" cstate="print"/>
          <a:stretch>
            <a:fillRect/>
          </a:stretch>
        </p:blipFill>
        <p:spPr>
          <a:xfrm>
            <a:off x="3357554" y="2391245"/>
            <a:ext cx="2571768" cy="44667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Rectangle 10"/>
          <p:cNvSpPr/>
          <p:nvPr/>
        </p:nvSpPr>
        <p:spPr>
          <a:xfrm>
            <a:off x="1428728" y="1357298"/>
            <a:ext cx="6183424" cy="923330"/>
          </a:xfrm>
          <a:prstGeom prst="rect">
            <a:avLst/>
          </a:prstGeom>
          <a:noFill/>
        </p:spPr>
        <p:txBody>
          <a:bodyPr wrap="none" lIns="91440" tIns="45720" rIns="91440" bIns="45720">
            <a:spAutoFit/>
          </a:bodyPr>
          <a:lstStyle/>
          <a:p>
            <a:pPr algn="ctr"/>
            <a:r>
              <a:rPr lang="en-US" sz="5400" b="1" cap="none"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Less processed foods</a:t>
            </a:r>
            <a:endParaRPr lang="en-US" sz="54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12" name="Picture 11" descr="2103458250_1374611161.jpg"/>
          <p:cNvPicPr>
            <a:picLocks noChangeAspect="1"/>
          </p:cNvPicPr>
          <p:nvPr/>
        </p:nvPicPr>
        <p:blipFill>
          <a:blip r:embed="rId7" cstate="print"/>
          <a:stretch>
            <a:fillRect/>
          </a:stretch>
        </p:blipFill>
        <p:spPr>
          <a:xfrm>
            <a:off x="1571604" y="2549166"/>
            <a:ext cx="6000792" cy="3987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xmlns:p14="http://schemas.microsoft.com/office/powerpoint/2010/main">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500"/>
                                        <p:tgtEl>
                                          <p:spTgt spid="3">
                                            <p:txEl>
                                              <p:pRg st="0" end="0"/>
                                            </p:txEl>
                                          </p:spTgt>
                                        </p:tgtEl>
                                      </p:cBhvr>
                                    </p:animEffect>
                                    <p:set>
                                      <p:cBhvr>
                                        <p:cTn id="13" dur="1" fill="hold">
                                          <p:stCondLst>
                                            <p:cond delay="499"/>
                                          </p:stCondLst>
                                        </p:cTn>
                                        <p:tgtEl>
                                          <p:spTgt spid="3">
                                            <p:txEl>
                                              <p:pRg st="0" end="0"/>
                                            </p:txEl>
                                          </p:spTgt>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4"/>
                                        </p:tgtEl>
                                      </p:cBhvr>
                                    </p:animEffect>
                                    <p:set>
                                      <p:cBhvr>
                                        <p:cTn id="16" dur="1" fill="hold">
                                          <p:stCondLst>
                                            <p:cond delay="499"/>
                                          </p:stCondLst>
                                        </p:cTn>
                                        <p:tgtEl>
                                          <p:spTgt spid="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5"/>
                                        </p:tgtEl>
                                      </p:cBhvr>
                                    </p:animEffect>
                                    <p:set>
                                      <p:cBhvr>
                                        <p:cTn id="27" dur="1" fill="hold">
                                          <p:stCondLst>
                                            <p:cond delay="499"/>
                                          </p:stCondLst>
                                        </p:cTn>
                                        <p:tgtEl>
                                          <p:spTgt spid="5"/>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6"/>
                                        </p:tgtEl>
                                      </p:cBhvr>
                                    </p:animEffect>
                                    <p:set>
                                      <p:cBhvr>
                                        <p:cTn id="30" dur="1" fill="hold">
                                          <p:stCondLst>
                                            <p:cond delay="499"/>
                                          </p:stCondLst>
                                        </p:cTn>
                                        <p:tgtEl>
                                          <p:spTgt spid="6"/>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grpId="1" nodeType="clickEffect">
                                  <p:stCondLst>
                                    <p:cond delay="0"/>
                                  </p:stCondLst>
                                  <p:childTnLst>
                                    <p:animEffect transition="out" filter="fade">
                                      <p:cBhvr>
                                        <p:cTn id="40" dur="500"/>
                                        <p:tgtEl>
                                          <p:spTgt spid="7"/>
                                        </p:tgtEl>
                                      </p:cBhvr>
                                    </p:animEffect>
                                    <p:set>
                                      <p:cBhvr>
                                        <p:cTn id="41" dur="1" fill="hold">
                                          <p:stCondLst>
                                            <p:cond delay="499"/>
                                          </p:stCondLst>
                                        </p:cTn>
                                        <p:tgtEl>
                                          <p:spTgt spid="7"/>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8"/>
                                        </p:tgtEl>
                                      </p:cBhvr>
                                    </p:animEffect>
                                    <p:set>
                                      <p:cBhvr>
                                        <p:cTn id="44" dur="1" fill="hold">
                                          <p:stCondLst>
                                            <p:cond delay="499"/>
                                          </p:stCondLst>
                                        </p:cTn>
                                        <p:tgtEl>
                                          <p:spTgt spid="8"/>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grpId="1" nodeType="clickEffect">
                                  <p:stCondLst>
                                    <p:cond delay="0"/>
                                  </p:stCondLst>
                                  <p:childTnLst>
                                    <p:animEffect transition="out" filter="fade">
                                      <p:cBhvr>
                                        <p:cTn id="54" dur="500"/>
                                        <p:tgtEl>
                                          <p:spTgt spid="9"/>
                                        </p:tgtEl>
                                      </p:cBhvr>
                                    </p:animEffect>
                                    <p:set>
                                      <p:cBhvr>
                                        <p:cTn id="55" dur="1" fill="hold">
                                          <p:stCondLst>
                                            <p:cond delay="499"/>
                                          </p:stCondLst>
                                        </p:cTn>
                                        <p:tgtEl>
                                          <p:spTgt spid="9"/>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10"/>
                                        </p:tgtEl>
                                      </p:cBhvr>
                                    </p:animEffect>
                                    <p:set>
                                      <p:cBhvr>
                                        <p:cTn id="58" dur="1" fill="hold">
                                          <p:stCondLst>
                                            <p:cond delay="499"/>
                                          </p:stCondLst>
                                        </p:cTn>
                                        <p:tgtEl>
                                          <p:spTgt spid="10"/>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p:bldP spid="7" grpId="1"/>
      <p:bldP spid="9" grpId="0"/>
      <p:bldP spid="9" grpId="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NW Logo 2013 RGB JPEG.jpg"/>
          <p:cNvPicPr>
            <a:picLocks noChangeAspect="1"/>
          </p:cNvPicPr>
          <p:nvPr/>
        </p:nvPicPr>
        <p:blipFill>
          <a:blip r:embed="rId2" cstate="print"/>
          <a:stretch>
            <a:fillRect/>
          </a:stretch>
        </p:blipFill>
        <p:spPr>
          <a:xfrm>
            <a:off x="-1" y="0"/>
            <a:ext cx="4147549" cy="6858000"/>
          </a:xfrm>
          <a:prstGeom prst="rect">
            <a:avLst/>
          </a:prstGeom>
        </p:spPr>
      </p:pic>
      <p:sp>
        <p:nvSpPr>
          <p:cNvPr id="2" name="Title 1"/>
          <p:cNvSpPr>
            <a:spLocks noGrp="1"/>
          </p:cNvSpPr>
          <p:nvPr>
            <p:ph type="title"/>
          </p:nvPr>
        </p:nvSpPr>
        <p:spPr>
          <a:xfrm rot="2324969">
            <a:off x="2176016" y="2227257"/>
            <a:ext cx="8229600" cy="2515132"/>
          </a:xfrm>
        </p:spPr>
        <p:txBody>
          <a:bodyPr>
            <a:normAutofit/>
          </a:bodyPr>
          <a:lstStyle/>
          <a:p>
            <a:r>
              <a:rPr lang="en-GB"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How can I estimate</a:t>
            </a:r>
            <a:br>
              <a:rPr lang="en-GB"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en-GB"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portions?</a:t>
            </a:r>
            <a:endParaRPr lang="en-GB" sz="6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xmlns:p14="http://schemas.microsoft.com/office/powerpoint/2010/main">
    <p:wipe dir="d"/>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0" y="260350"/>
            <a:ext cx="9144000" cy="882650"/>
          </a:xfrm>
        </p:spPr>
        <p:txBody>
          <a:bodyPr/>
          <a:lstStyle/>
          <a:p>
            <a:pPr eaLnBrk="1" hangingPunct="1"/>
            <a:r>
              <a:rPr lang="en-US" smtClean="0"/>
              <a:t>Easy portion size guide</a:t>
            </a:r>
          </a:p>
        </p:txBody>
      </p:sp>
      <p:sp>
        <p:nvSpPr>
          <p:cNvPr id="34819" name="TextBox 6"/>
          <p:cNvSpPr txBox="1">
            <a:spLocks noChangeArrowheads="1"/>
          </p:cNvSpPr>
          <p:nvPr/>
        </p:nvSpPr>
        <p:spPr bwMode="auto">
          <a:xfrm>
            <a:off x="6351606" y="4581525"/>
            <a:ext cx="935038" cy="400050"/>
          </a:xfrm>
          <a:prstGeom prst="rect">
            <a:avLst/>
          </a:prstGeom>
          <a:noFill/>
          <a:ln w="9525">
            <a:noFill/>
            <a:miter lim="800000"/>
            <a:headEnd/>
            <a:tailEnd/>
          </a:ln>
        </p:spPr>
        <p:txBody>
          <a:bodyPr>
            <a:spAutoFit/>
          </a:bodyPr>
          <a:lstStyle/>
          <a:p>
            <a:pPr fontAlgn="base">
              <a:spcBef>
                <a:spcPct val="0"/>
              </a:spcBef>
              <a:spcAft>
                <a:spcPct val="0"/>
              </a:spcAft>
              <a:defRPr/>
            </a:pPr>
            <a:r>
              <a:rPr lang="en-US" sz="2000" b="1" dirty="0">
                <a:solidFill>
                  <a:prstClr val="black"/>
                </a:solidFill>
              </a:rPr>
              <a:t>1 cup</a:t>
            </a:r>
          </a:p>
        </p:txBody>
      </p:sp>
      <p:sp>
        <p:nvSpPr>
          <p:cNvPr id="34820" name="TextBox 7"/>
          <p:cNvSpPr txBox="1">
            <a:spLocks noChangeArrowheads="1"/>
          </p:cNvSpPr>
          <p:nvPr/>
        </p:nvSpPr>
        <p:spPr bwMode="auto">
          <a:xfrm>
            <a:off x="6132533" y="1341438"/>
            <a:ext cx="1439863" cy="400050"/>
          </a:xfrm>
          <a:prstGeom prst="rect">
            <a:avLst/>
          </a:prstGeom>
          <a:noFill/>
          <a:ln w="9525">
            <a:noFill/>
            <a:miter lim="800000"/>
            <a:headEnd/>
            <a:tailEnd/>
          </a:ln>
        </p:spPr>
        <p:txBody>
          <a:bodyPr>
            <a:spAutoFit/>
          </a:bodyPr>
          <a:lstStyle/>
          <a:p>
            <a:pPr fontAlgn="base">
              <a:spcBef>
                <a:spcPct val="0"/>
              </a:spcBef>
              <a:spcAft>
                <a:spcPct val="0"/>
              </a:spcAft>
              <a:defRPr/>
            </a:pPr>
            <a:r>
              <a:rPr lang="en-US" sz="2000" b="1" dirty="0">
                <a:solidFill>
                  <a:prstClr val="black"/>
                </a:solidFill>
              </a:rPr>
              <a:t>Your fist</a:t>
            </a:r>
          </a:p>
        </p:txBody>
      </p:sp>
      <p:sp>
        <p:nvSpPr>
          <p:cNvPr id="34821" name="TextBox 11"/>
          <p:cNvSpPr txBox="1">
            <a:spLocks noChangeArrowheads="1"/>
          </p:cNvSpPr>
          <p:nvPr/>
        </p:nvSpPr>
        <p:spPr bwMode="auto">
          <a:xfrm>
            <a:off x="3857620" y="1268413"/>
            <a:ext cx="1223962" cy="708025"/>
          </a:xfrm>
          <a:prstGeom prst="rect">
            <a:avLst/>
          </a:prstGeom>
          <a:noFill/>
          <a:ln w="9525">
            <a:noFill/>
            <a:miter lim="800000"/>
            <a:headEnd/>
            <a:tailEnd/>
          </a:ln>
        </p:spPr>
        <p:txBody>
          <a:bodyPr>
            <a:spAutoFit/>
          </a:bodyPr>
          <a:lstStyle/>
          <a:p>
            <a:pPr algn="ctr" fontAlgn="base">
              <a:spcBef>
                <a:spcPct val="0"/>
              </a:spcBef>
              <a:spcAft>
                <a:spcPct val="0"/>
              </a:spcAft>
              <a:defRPr/>
            </a:pPr>
            <a:r>
              <a:rPr lang="en-US" sz="2000" b="1" dirty="0">
                <a:solidFill>
                  <a:prstClr val="black"/>
                </a:solidFill>
              </a:rPr>
              <a:t>Your palm</a:t>
            </a:r>
          </a:p>
        </p:txBody>
      </p:sp>
      <p:sp>
        <p:nvSpPr>
          <p:cNvPr id="34822" name="TextBox 12"/>
          <p:cNvSpPr txBox="1">
            <a:spLocks noChangeArrowheads="1"/>
          </p:cNvSpPr>
          <p:nvPr/>
        </p:nvSpPr>
        <p:spPr bwMode="auto">
          <a:xfrm>
            <a:off x="1357290" y="1214422"/>
            <a:ext cx="1511300" cy="708025"/>
          </a:xfrm>
          <a:prstGeom prst="rect">
            <a:avLst/>
          </a:prstGeom>
          <a:noFill/>
          <a:ln w="9525">
            <a:noFill/>
            <a:miter lim="800000"/>
            <a:headEnd/>
            <a:tailEnd/>
          </a:ln>
        </p:spPr>
        <p:txBody>
          <a:bodyPr>
            <a:spAutoFit/>
          </a:bodyPr>
          <a:lstStyle/>
          <a:p>
            <a:pPr algn="ctr" fontAlgn="base">
              <a:spcBef>
                <a:spcPct val="0"/>
              </a:spcBef>
              <a:spcAft>
                <a:spcPct val="0"/>
              </a:spcAft>
              <a:defRPr/>
            </a:pPr>
            <a:r>
              <a:rPr lang="en-US" sz="2000" b="1" dirty="0">
                <a:solidFill>
                  <a:prstClr val="black"/>
                </a:solidFill>
              </a:rPr>
              <a:t>Tip of your finger</a:t>
            </a:r>
          </a:p>
        </p:txBody>
      </p:sp>
      <p:pic>
        <p:nvPicPr>
          <p:cNvPr id="34823"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7713" y="3414713"/>
            <a:ext cx="28575" cy="2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l="26956" t="12393" r="48052"/>
          <a:stretch>
            <a:fillRect/>
          </a:stretch>
        </p:blipFill>
        <p:spPr bwMode="auto">
          <a:xfrm>
            <a:off x="1285852" y="2205038"/>
            <a:ext cx="1662107" cy="230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5" name="TextBox 17"/>
          <p:cNvSpPr txBox="1">
            <a:spLocks noChangeArrowheads="1"/>
          </p:cNvSpPr>
          <p:nvPr/>
        </p:nvSpPr>
        <p:spPr bwMode="auto">
          <a:xfrm>
            <a:off x="1428728" y="4581525"/>
            <a:ext cx="1439863" cy="400050"/>
          </a:xfrm>
          <a:prstGeom prst="rect">
            <a:avLst/>
          </a:prstGeom>
          <a:noFill/>
          <a:ln w="9525">
            <a:noFill/>
            <a:miter lim="800000"/>
            <a:headEnd/>
            <a:tailEnd/>
          </a:ln>
        </p:spPr>
        <p:txBody>
          <a:bodyPr>
            <a:spAutoFit/>
          </a:bodyPr>
          <a:lstStyle/>
          <a:p>
            <a:pPr fontAlgn="base">
              <a:spcBef>
                <a:spcPct val="0"/>
              </a:spcBef>
              <a:spcAft>
                <a:spcPct val="0"/>
              </a:spcAft>
              <a:defRPr/>
            </a:pPr>
            <a:r>
              <a:rPr lang="en-US" sz="2000" b="1" dirty="0">
                <a:solidFill>
                  <a:prstClr val="black"/>
                </a:solidFill>
              </a:rPr>
              <a:t>1 teaspoon</a:t>
            </a:r>
          </a:p>
        </p:txBody>
      </p:sp>
      <p:sp>
        <p:nvSpPr>
          <p:cNvPr id="34826" name="TextBox 20"/>
          <p:cNvSpPr txBox="1">
            <a:spLocks noChangeArrowheads="1"/>
          </p:cNvSpPr>
          <p:nvPr/>
        </p:nvSpPr>
        <p:spPr bwMode="auto">
          <a:xfrm>
            <a:off x="3924300" y="4581525"/>
            <a:ext cx="1368425" cy="400050"/>
          </a:xfrm>
          <a:prstGeom prst="rect">
            <a:avLst/>
          </a:prstGeom>
          <a:noFill/>
          <a:ln w="9525">
            <a:noFill/>
            <a:miter lim="800000"/>
            <a:headEnd/>
            <a:tailEnd/>
          </a:ln>
        </p:spPr>
        <p:txBody>
          <a:bodyPr>
            <a:spAutoFit/>
          </a:bodyPr>
          <a:lstStyle/>
          <a:p>
            <a:pPr fontAlgn="base">
              <a:spcBef>
                <a:spcPct val="0"/>
              </a:spcBef>
              <a:spcAft>
                <a:spcPct val="0"/>
              </a:spcAft>
              <a:defRPr/>
            </a:pPr>
            <a:r>
              <a:rPr lang="en-US" sz="2000" b="1" dirty="0">
                <a:solidFill>
                  <a:prstClr val="black"/>
                </a:solidFill>
              </a:rPr>
              <a:t>90 grams</a:t>
            </a:r>
          </a:p>
        </p:txBody>
      </p:sp>
      <p:sp>
        <p:nvSpPr>
          <p:cNvPr id="34827" name="TextBox 21"/>
          <p:cNvSpPr txBox="1">
            <a:spLocks noChangeArrowheads="1"/>
          </p:cNvSpPr>
          <p:nvPr/>
        </p:nvSpPr>
        <p:spPr bwMode="auto">
          <a:xfrm>
            <a:off x="5715008" y="5157788"/>
            <a:ext cx="2232025" cy="1323975"/>
          </a:xfrm>
          <a:prstGeom prst="rect">
            <a:avLst/>
          </a:prstGeom>
          <a:noFill/>
          <a:ln w="9525">
            <a:noFill/>
            <a:miter lim="800000"/>
            <a:headEnd/>
            <a:tailEnd/>
          </a:ln>
        </p:spPr>
        <p:txBody>
          <a:bodyPr>
            <a:spAutoFit/>
          </a:bodyPr>
          <a:lstStyle/>
          <a:p>
            <a:pPr fontAlgn="base">
              <a:spcBef>
                <a:spcPct val="0"/>
              </a:spcBef>
              <a:spcAft>
                <a:spcPct val="0"/>
              </a:spcAft>
              <a:defRPr/>
            </a:pPr>
            <a:r>
              <a:rPr lang="en-US" sz="2000" dirty="0">
                <a:solidFill>
                  <a:prstClr val="black"/>
                </a:solidFill>
              </a:rPr>
              <a:t>Rice, pasta, milk, yoghurt, beans, lentils, cooked vegetables  </a:t>
            </a:r>
          </a:p>
        </p:txBody>
      </p:sp>
      <p:sp>
        <p:nvSpPr>
          <p:cNvPr id="34828" name="TextBox 22"/>
          <p:cNvSpPr txBox="1">
            <a:spLocks noChangeArrowheads="1"/>
          </p:cNvSpPr>
          <p:nvPr/>
        </p:nvSpPr>
        <p:spPr bwMode="auto">
          <a:xfrm>
            <a:off x="1419213" y="5157788"/>
            <a:ext cx="1366837" cy="708025"/>
          </a:xfrm>
          <a:prstGeom prst="rect">
            <a:avLst/>
          </a:prstGeom>
          <a:noFill/>
          <a:ln w="9525">
            <a:noFill/>
            <a:miter lim="800000"/>
            <a:headEnd/>
            <a:tailEnd/>
          </a:ln>
        </p:spPr>
        <p:txBody>
          <a:bodyPr>
            <a:spAutoFit/>
          </a:bodyPr>
          <a:lstStyle/>
          <a:p>
            <a:pPr fontAlgn="base">
              <a:spcBef>
                <a:spcPct val="0"/>
              </a:spcBef>
              <a:spcAft>
                <a:spcPct val="0"/>
              </a:spcAft>
              <a:defRPr/>
            </a:pPr>
            <a:r>
              <a:rPr lang="en-US" sz="2000" dirty="0">
                <a:solidFill>
                  <a:prstClr val="black"/>
                </a:solidFill>
              </a:rPr>
              <a:t>Oil, soft margarine</a:t>
            </a:r>
          </a:p>
        </p:txBody>
      </p:sp>
      <p:sp>
        <p:nvSpPr>
          <p:cNvPr id="34829" name="TextBox 23"/>
          <p:cNvSpPr txBox="1">
            <a:spLocks noChangeArrowheads="1"/>
          </p:cNvSpPr>
          <p:nvPr/>
        </p:nvSpPr>
        <p:spPr bwMode="auto">
          <a:xfrm>
            <a:off x="3929058" y="5143512"/>
            <a:ext cx="1152525" cy="1015663"/>
          </a:xfrm>
          <a:prstGeom prst="rect">
            <a:avLst/>
          </a:prstGeom>
          <a:noFill/>
          <a:ln w="9525">
            <a:noFill/>
            <a:miter lim="800000"/>
            <a:headEnd/>
            <a:tailEnd/>
          </a:ln>
        </p:spPr>
        <p:txBody>
          <a:bodyPr>
            <a:spAutoFit/>
          </a:bodyPr>
          <a:lstStyle/>
          <a:p>
            <a:pPr fontAlgn="base">
              <a:spcBef>
                <a:spcPct val="0"/>
              </a:spcBef>
              <a:spcAft>
                <a:spcPct val="0"/>
              </a:spcAft>
              <a:defRPr/>
            </a:pPr>
            <a:r>
              <a:rPr lang="en-US" sz="2000" dirty="0">
                <a:solidFill>
                  <a:prstClr val="black"/>
                </a:solidFill>
              </a:rPr>
              <a:t>Meat, chicken, </a:t>
            </a:r>
            <a:r>
              <a:rPr lang="en-US" sz="2000" dirty="0" smtClean="0">
                <a:solidFill>
                  <a:prstClr val="black"/>
                </a:solidFill>
              </a:rPr>
              <a:t>fish</a:t>
            </a:r>
            <a:endParaRPr lang="en-US" sz="2000" dirty="0">
              <a:solidFill>
                <a:prstClr val="black"/>
              </a:solidFill>
            </a:endParaRPr>
          </a:p>
        </p:txBody>
      </p:sp>
      <p:pic>
        <p:nvPicPr>
          <p:cNvPr id="14"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l="76368" t="12393"/>
          <a:stretch>
            <a:fillRect/>
          </a:stretch>
        </p:blipFill>
        <p:spPr bwMode="auto">
          <a:xfrm>
            <a:off x="5929322" y="2214554"/>
            <a:ext cx="1571602" cy="230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l="51663" t="12393" r="23631"/>
          <a:stretch>
            <a:fillRect/>
          </a:stretch>
        </p:blipFill>
        <p:spPr bwMode="auto">
          <a:xfrm>
            <a:off x="3643306" y="2214554"/>
            <a:ext cx="1643074" cy="230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158365"/>
      </p:ext>
    </p:extLst>
  </p:cSld>
  <p:clrMapOvr>
    <a:masterClrMapping/>
  </p:clrMapOvr>
  <p:transition xmlns:p14="http://schemas.microsoft.com/office/powerpoint/2010/main">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8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8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8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8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48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8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8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482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48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8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p:bldP spid="34820" grpId="0"/>
      <p:bldP spid="34821" grpId="0"/>
      <p:bldP spid="34822" grpId="0"/>
      <p:bldP spid="34825" grpId="0"/>
      <p:bldP spid="34826" grpId="0"/>
      <p:bldP spid="34827" grpId="0"/>
      <p:bldP spid="34828" grpId="0"/>
      <p:bldP spid="348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Full Colour Flat.jpg"/>
          <p:cNvPicPr>
            <a:picLocks noGrp="1" noChangeAspect="1"/>
          </p:cNvPicPr>
          <p:nvPr>
            <p:ph idx="1"/>
          </p:nvPr>
        </p:nvPicPr>
        <p:blipFill>
          <a:blip r:embed="rId3" cstate="print"/>
          <a:stretch>
            <a:fillRect/>
          </a:stretch>
        </p:blipFill>
        <p:spPr>
          <a:xfrm>
            <a:off x="5786446" y="2704408"/>
            <a:ext cx="2233392" cy="23930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descr="NNW Logo 2013 RGB JPEG.jpg"/>
          <p:cNvPicPr>
            <a:picLocks noChangeAspect="1"/>
          </p:cNvPicPr>
          <p:nvPr/>
        </p:nvPicPr>
        <p:blipFill>
          <a:blip r:embed="rId4" cstate="print">
            <a:clrChange>
              <a:clrFrom>
                <a:srgbClr val="FFFFFF"/>
              </a:clrFrom>
              <a:clrTo>
                <a:srgbClr val="FFFFFF">
                  <a:alpha val="0"/>
                </a:srgbClr>
              </a:clrTo>
            </a:clrChange>
          </a:blip>
          <a:stretch>
            <a:fillRect/>
          </a:stretch>
        </p:blipFill>
        <p:spPr>
          <a:xfrm>
            <a:off x="-240857" y="-271015"/>
            <a:ext cx="2669717" cy="4414395"/>
          </a:xfrm>
          <a:prstGeom prst="rect">
            <a:avLst/>
          </a:prstGeom>
        </p:spPr>
      </p:pic>
      <p:pic>
        <p:nvPicPr>
          <p:cNvPr id="5" name="Picture 4"/>
          <p:cNvPicPr/>
          <p:nvPr/>
        </p:nvPicPr>
        <p:blipFill>
          <a:blip r:embed="rId5" cstate="print"/>
          <a:srcRect/>
          <a:stretch>
            <a:fillRect/>
          </a:stretch>
        </p:blipFill>
        <p:spPr bwMode="auto">
          <a:xfrm>
            <a:off x="4214809" y="5286388"/>
            <a:ext cx="4286281" cy="12144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p:cNvSpPr>
            <a:spLocks noGrp="1"/>
          </p:cNvSpPr>
          <p:nvPr>
            <p:ph type="title"/>
          </p:nvPr>
        </p:nvSpPr>
        <p:spPr>
          <a:xfrm>
            <a:off x="1628812" y="274638"/>
            <a:ext cx="8229600" cy="1143000"/>
          </a:xfrm>
        </p:spPr>
        <p:txBody>
          <a:bodyPr/>
          <a:lstStyle/>
          <a:p>
            <a:r>
              <a:rPr lang="en-GB"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Thanx</a:t>
            </a:r>
            <a:r>
              <a:rPr lang="en-GB"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to our sponsors!</a:t>
            </a:r>
            <a:endParaRPr lang="en-GB"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7" name="Picture 6" descr="THE Heart and Stroke free floating.JPG"/>
          <p:cNvPicPr>
            <a:picLocks noChangeAspect="1"/>
          </p:cNvPicPr>
          <p:nvPr/>
        </p:nvPicPr>
        <p:blipFill>
          <a:blip r:embed="rId6" cstate="print"/>
          <a:srcRect l="21314" t="16666" r="21314" b="15625"/>
          <a:stretch>
            <a:fillRect/>
          </a:stretch>
        </p:blipFill>
        <p:spPr>
          <a:xfrm>
            <a:off x="2857488" y="1571612"/>
            <a:ext cx="1785950" cy="27639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descr="DOHlogo2005.jpg"/>
          <p:cNvPicPr>
            <a:picLocks noChangeAspect="1"/>
          </p:cNvPicPr>
          <p:nvPr/>
        </p:nvPicPr>
        <p:blipFill>
          <a:blip r:embed="rId7" cstate="print"/>
          <a:stretch>
            <a:fillRect/>
          </a:stretch>
        </p:blipFill>
        <p:spPr>
          <a:xfrm>
            <a:off x="142876" y="4643446"/>
            <a:ext cx="3929058" cy="19612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8" descr="CGCSA logo.jpg"/>
          <p:cNvPicPr>
            <a:picLocks noChangeAspect="1"/>
          </p:cNvPicPr>
          <p:nvPr/>
        </p:nvPicPr>
        <p:blipFill>
          <a:blip r:embed="rId8" cstate="print"/>
          <a:stretch>
            <a:fillRect/>
          </a:stretch>
        </p:blipFill>
        <p:spPr>
          <a:xfrm>
            <a:off x="5143504" y="1214422"/>
            <a:ext cx="3697677" cy="13302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xmlns:p14="http://schemas.microsoft.com/office/powerpoint/2010/main">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1000"/>
                                  </p:stCondLst>
                                  <p:childTnLst>
                                    <p:set>
                                      <p:cBhvr>
                                        <p:cTn id="9" dur="1" fill="hold">
                                          <p:stCondLst>
                                            <p:cond delay="0"/>
                                          </p:stCondLst>
                                        </p:cTn>
                                        <p:tgtEl>
                                          <p:spTgt spid="5"/>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nodeType="afterEffect">
                                  <p:stCondLst>
                                    <p:cond delay="1000"/>
                                  </p:stCondLst>
                                  <p:childTnLst>
                                    <p:set>
                                      <p:cBhvr>
                                        <p:cTn id="12" dur="1" fill="hold">
                                          <p:stCondLst>
                                            <p:cond delay="0"/>
                                          </p:stCondLst>
                                        </p:cTn>
                                        <p:tgtEl>
                                          <p:spTgt spid="8"/>
                                        </p:tgtEl>
                                        <p:attrNameLst>
                                          <p:attrName>style.visibility</p:attrName>
                                        </p:attrNameLst>
                                      </p:cBhvr>
                                      <p:to>
                                        <p:strVal val="visible"/>
                                      </p:to>
                                    </p:set>
                                  </p:childTnLst>
                                </p:cTn>
                              </p:par>
                            </p:childTnLst>
                          </p:cTn>
                        </p:par>
                        <p:par>
                          <p:cTn id="13" fill="hold">
                            <p:stCondLst>
                              <p:cond delay="3000"/>
                            </p:stCondLst>
                            <p:childTnLst>
                              <p:par>
                                <p:cTn id="14" presetID="1" presetClass="entr" presetSubtype="0" fill="hold" nodeType="afterEffect">
                                  <p:stCondLst>
                                    <p:cond delay="1000"/>
                                  </p:stCondLst>
                                  <p:childTnLst>
                                    <p:set>
                                      <p:cBhvr>
                                        <p:cTn id="15" dur="1" fill="hold">
                                          <p:stCondLst>
                                            <p:cond delay="0"/>
                                          </p:stCondLst>
                                        </p:cTn>
                                        <p:tgtEl>
                                          <p:spTgt spid="9"/>
                                        </p:tgtEl>
                                        <p:attrNameLst>
                                          <p:attrName>style.visibility</p:attrName>
                                        </p:attrNameLst>
                                      </p:cBhvr>
                                      <p:to>
                                        <p:strVal val="visible"/>
                                      </p:to>
                                    </p:set>
                                  </p:childTnLst>
                                </p:cTn>
                              </p:par>
                            </p:childTnLst>
                          </p:cTn>
                        </p:par>
                        <p:par>
                          <p:cTn id="16" fill="hold">
                            <p:stCondLst>
                              <p:cond delay="4000"/>
                            </p:stCondLst>
                            <p:childTnLst>
                              <p:par>
                                <p:cTn id="17" presetID="1" presetClass="entr" presetSubtype="0" fill="hold" nodeType="afterEffect">
                                  <p:stCondLst>
                                    <p:cond delay="100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NNW">
      <a:dk1>
        <a:sysClr val="windowText" lastClr="000000"/>
      </a:dk1>
      <a:lt1>
        <a:sysClr val="window" lastClr="FFFFFF"/>
      </a:lt1>
      <a:dk2>
        <a:srgbClr val="1F497D"/>
      </a:dk2>
      <a:lt2>
        <a:srgbClr val="EEECE1"/>
      </a:lt2>
      <a:accent1>
        <a:srgbClr val="800080"/>
      </a:accent1>
      <a:accent2>
        <a:srgbClr val="75D440"/>
      </a:accent2>
      <a:accent3>
        <a:srgbClr val="FADF1A"/>
      </a:accent3>
      <a:accent4>
        <a:srgbClr val="B2A2C7"/>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4763</TotalTime>
  <Words>1041</Words>
  <Application>Microsoft Macintosh PowerPoint</Application>
  <PresentationFormat>On-screen Show (4:3)</PresentationFormat>
  <Paragraphs>78</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National Nutrition  Week</vt:lpstr>
      <vt:lpstr>         Facts</vt:lpstr>
      <vt:lpstr>PowerPoint Presentation</vt:lpstr>
      <vt:lpstr>PowerPoint Presentation</vt:lpstr>
      <vt:lpstr>PowerPoint Presentation</vt:lpstr>
      <vt:lpstr>Example of an unhealthy / unbalanced plate of food</vt:lpstr>
      <vt:lpstr>Example of a healthy / balanced plate of food</vt:lpstr>
      <vt:lpstr>PowerPoint Presentation</vt:lpstr>
      <vt:lpstr>Tips on how to cut back on salt</vt:lpstr>
      <vt:lpstr>How can I estimate  portions?</vt:lpstr>
      <vt:lpstr>Easy portion size guide</vt:lpstr>
      <vt:lpstr>Thanx to our sponsors!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Nutrition  Week</dc:title>
  <dc:creator>Maryke</dc:creator>
  <cp:lastModifiedBy>Jackie Busch</cp:lastModifiedBy>
  <cp:revision>34</cp:revision>
  <dcterms:created xsi:type="dcterms:W3CDTF">2013-09-11T11:44:21Z</dcterms:created>
  <dcterms:modified xsi:type="dcterms:W3CDTF">2013-10-03T09:54:16Z</dcterms:modified>
</cp:coreProperties>
</file>